
<file path=[Content_Types].xml><?xml version="1.0" encoding="utf-8"?>
<Types xmlns="http://schemas.openxmlformats.org/package/2006/content-types"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65" r:id="rId4"/>
    <p:sldId id="258" r:id="rId5"/>
    <p:sldId id="264" r:id="rId6"/>
    <p:sldId id="266" r:id="rId7"/>
    <p:sldId id="259" r:id="rId8"/>
    <p:sldId id="260" r:id="rId9"/>
    <p:sldId id="261" r:id="rId10"/>
    <p:sldId id="262" r:id="rId11"/>
    <p:sldId id="263" r:id="rId12"/>
  </p:sldIdLst>
  <p:sldSz cx="18300700" cy="10299700"/>
  <p:notesSz cx="18300700" cy="102997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6C7EB"/>
    <a:srgbClr val="FFFE70"/>
    <a:srgbClr val="FFAB40"/>
    <a:srgbClr val="00163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43" d="100"/>
          <a:sy n="43" d="100"/>
        </p:scale>
        <p:origin x="657" y="4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10.jpg>
</file>

<file path=ppt/media/image11.jpg>
</file>

<file path=ppt/media/image12.png>
</file>

<file path=ppt/media/image13.png>
</file>

<file path=ppt/media/image14.png>
</file>

<file path=ppt/media/image2.jpg>
</file>

<file path=ppt/media/image3.jpg>
</file>

<file path=ppt/media/image4.jpg>
</file>

<file path=ppt/media/image5.pn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72552" y="3192907"/>
            <a:ext cx="15555595" cy="21629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2745105" y="5767832"/>
            <a:ext cx="12810490" cy="257492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915035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9424860" y="2368931"/>
            <a:ext cx="7960804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86965" y="3996131"/>
            <a:ext cx="7726768" cy="21532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4650" b="1" i="0">
                <a:solidFill>
                  <a:schemeClr val="bg1"/>
                </a:solidFill>
                <a:latin typeface="Calibri"/>
                <a:cs typeface="Calibri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915035" y="2368931"/>
            <a:ext cx="16470630" cy="679780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222238" y="9578721"/>
            <a:ext cx="5856224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91503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5/22/2024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3176505" y="9578721"/>
            <a:ext cx="4209161" cy="5149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mailto:addyouremail@freepik.com" TargetMode="External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688954" y="3996131"/>
            <a:ext cx="6922793" cy="2597506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R="5080" indent="-635" algn="ctr">
              <a:lnSpc>
                <a:spcPct val="100099"/>
              </a:lnSpc>
              <a:spcBef>
                <a:spcPts val="95"/>
              </a:spcBef>
            </a:pPr>
            <a:r>
              <a:rPr lang="en-US" sz="4800" dirty="0">
                <a:solidFill>
                  <a:srgbClr val="FFFE70"/>
                </a:solidFill>
              </a:rPr>
              <a:t>LEARNED IN TRANSLATION</a:t>
            </a:r>
            <a:br>
              <a:rPr lang="en-US" sz="4000" dirty="0"/>
            </a:br>
            <a:br>
              <a:rPr lang="en-US" sz="4000" dirty="0"/>
            </a:br>
            <a:r>
              <a:rPr sz="4000" i="1" dirty="0"/>
              <a:t>Building a</a:t>
            </a:r>
            <a:r>
              <a:rPr lang="en-US" sz="4000" i="1" dirty="0"/>
              <a:t> </a:t>
            </a:r>
            <a:r>
              <a:rPr sz="4000" i="1" dirty="0"/>
              <a:t>Blog that </a:t>
            </a:r>
            <a:r>
              <a:rPr lang="en-US" sz="4000" i="1" dirty="0"/>
              <a:t>Reads</a:t>
            </a:r>
            <a:r>
              <a:rPr sz="4000" i="1" dirty="0"/>
              <a:t> </a:t>
            </a:r>
            <a:r>
              <a:rPr lang="en-US" sz="4000" i="1" dirty="0"/>
              <a:t>in </a:t>
            </a:r>
            <a:r>
              <a:rPr sz="4000" i="1" dirty="0"/>
              <a:t>Every Language</a:t>
            </a:r>
            <a:r>
              <a:rPr lang="en-US" sz="4000" i="1" dirty="0"/>
              <a:t> and Bias</a:t>
            </a:r>
            <a:r>
              <a:rPr sz="4000" i="1" dirty="0"/>
              <a:t>!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0"/>
            <a:ext cx="18288000" cy="10286998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4974" y="1075931"/>
            <a:ext cx="7236459" cy="148145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340"/>
              </a:spcBef>
              <a:tabLst>
                <a:tab pos="3753485" algn="l"/>
                <a:tab pos="5064760" algn="l"/>
              </a:tabLst>
            </a:pPr>
            <a:r>
              <a:rPr sz="4800" spc="880" dirty="0">
                <a:solidFill>
                  <a:srgbClr val="FFAB40"/>
                </a:solidFill>
              </a:rPr>
              <a:t>E</a:t>
            </a:r>
            <a:r>
              <a:rPr sz="4800" spc="1105" dirty="0">
                <a:solidFill>
                  <a:srgbClr val="FFAB40"/>
                </a:solidFill>
              </a:rPr>
              <a:t>m</a:t>
            </a:r>
            <a:r>
              <a:rPr sz="4800" spc="755" dirty="0">
                <a:solidFill>
                  <a:srgbClr val="FFAB40"/>
                </a:solidFill>
              </a:rPr>
              <a:t>b</a:t>
            </a:r>
            <a:r>
              <a:rPr sz="4800" spc="250" dirty="0">
                <a:solidFill>
                  <a:srgbClr val="FFAB40"/>
                </a:solidFill>
              </a:rPr>
              <a:t>r</a:t>
            </a:r>
            <a:r>
              <a:rPr sz="4800" spc="675" dirty="0">
                <a:solidFill>
                  <a:srgbClr val="FFAB40"/>
                </a:solidFill>
              </a:rPr>
              <a:t>a</a:t>
            </a:r>
            <a:r>
              <a:rPr sz="4800" spc="875" dirty="0">
                <a:solidFill>
                  <a:srgbClr val="FFAB40"/>
                </a:solidFill>
              </a:rPr>
              <a:t>c</a:t>
            </a:r>
            <a:r>
              <a:rPr sz="4800" spc="315" dirty="0">
                <a:solidFill>
                  <a:srgbClr val="FFAB40"/>
                </a:solidFill>
              </a:rPr>
              <a:t>i</a:t>
            </a:r>
            <a:r>
              <a:rPr sz="4800" spc="795" dirty="0">
                <a:solidFill>
                  <a:srgbClr val="FFAB40"/>
                </a:solidFill>
              </a:rPr>
              <a:t>n</a:t>
            </a:r>
            <a:r>
              <a:rPr sz="4800" spc="1105" dirty="0">
                <a:solidFill>
                  <a:srgbClr val="FFAB40"/>
                </a:solidFill>
              </a:rPr>
              <a:t>g</a:t>
            </a:r>
            <a:r>
              <a:rPr sz="4800" dirty="0">
                <a:solidFill>
                  <a:srgbClr val="FFAB40"/>
                </a:solidFill>
              </a:rPr>
              <a:t>	</a:t>
            </a:r>
            <a:r>
              <a:rPr sz="4800" spc="475" dirty="0">
                <a:solidFill>
                  <a:srgbClr val="FFAB40"/>
                </a:solidFill>
              </a:rPr>
              <a:t>t</a:t>
            </a:r>
            <a:r>
              <a:rPr sz="4800" spc="795" dirty="0">
                <a:solidFill>
                  <a:srgbClr val="FFAB40"/>
                </a:solidFill>
              </a:rPr>
              <a:t>h</a:t>
            </a:r>
            <a:r>
              <a:rPr sz="4800" spc="665" dirty="0">
                <a:solidFill>
                  <a:srgbClr val="FFAB40"/>
                </a:solidFill>
              </a:rPr>
              <a:t>e</a:t>
            </a:r>
            <a:r>
              <a:rPr sz="4800" dirty="0">
                <a:solidFill>
                  <a:srgbClr val="FFAB40"/>
                </a:solidFill>
              </a:rPr>
              <a:t>	</a:t>
            </a:r>
            <a:r>
              <a:rPr sz="4800" spc="815" dirty="0">
                <a:solidFill>
                  <a:srgbClr val="FFAB40"/>
                </a:solidFill>
              </a:rPr>
              <a:t>F</a:t>
            </a:r>
            <a:r>
              <a:rPr sz="4800" spc="740" dirty="0">
                <a:solidFill>
                  <a:srgbClr val="FFAB40"/>
                </a:solidFill>
              </a:rPr>
              <a:t>u</a:t>
            </a:r>
            <a:r>
              <a:rPr sz="4800" spc="475" dirty="0">
                <a:solidFill>
                  <a:srgbClr val="FFAB40"/>
                </a:solidFill>
              </a:rPr>
              <a:t>t</a:t>
            </a:r>
            <a:r>
              <a:rPr sz="4800" spc="740" dirty="0">
                <a:solidFill>
                  <a:srgbClr val="FFAB40"/>
                </a:solidFill>
              </a:rPr>
              <a:t>u</a:t>
            </a:r>
            <a:r>
              <a:rPr sz="4800" spc="385" dirty="0">
                <a:solidFill>
                  <a:srgbClr val="FFAB40"/>
                </a:solidFill>
              </a:rPr>
              <a:t>r</a:t>
            </a:r>
            <a:r>
              <a:rPr sz="4800" spc="420" dirty="0">
                <a:solidFill>
                  <a:srgbClr val="FFAB40"/>
                </a:solidFill>
              </a:rPr>
              <a:t>e  </a:t>
            </a:r>
            <a:r>
              <a:rPr sz="4800" spc="520" dirty="0">
                <a:solidFill>
                  <a:srgbClr val="FFAB40"/>
                </a:solidFill>
              </a:rPr>
              <a:t>of</a:t>
            </a:r>
            <a:r>
              <a:rPr sz="4800" spc="305" dirty="0">
                <a:solidFill>
                  <a:srgbClr val="FFAB40"/>
                </a:solidFill>
              </a:rPr>
              <a:t> </a:t>
            </a:r>
            <a:r>
              <a:rPr sz="4800" spc="830" dirty="0">
                <a:solidFill>
                  <a:srgbClr val="FFAB40"/>
                </a:solidFill>
              </a:rPr>
              <a:t>Language</a:t>
            </a:r>
            <a:endParaRPr sz="4800"/>
          </a:p>
        </p:txBody>
      </p:sp>
      <p:sp>
        <p:nvSpPr>
          <p:cNvPr id="4" name="object 4"/>
          <p:cNvSpPr txBox="1"/>
          <p:nvPr/>
        </p:nvSpPr>
        <p:spPr>
          <a:xfrm>
            <a:off x="10174947" y="1189964"/>
            <a:ext cx="5560060" cy="327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  <a:tabLst>
                <a:tab pos="807085" algn="l"/>
                <a:tab pos="1504950" algn="l"/>
                <a:tab pos="3171825" algn="l"/>
                <a:tab pos="4451350" algn="l"/>
                <a:tab pos="4874260" algn="l"/>
              </a:tabLst>
            </a:pPr>
            <a:r>
              <a:rPr sz="1950" spc="360" dirty="0">
                <a:solidFill>
                  <a:srgbClr val="FFFFFF"/>
                </a:solidFill>
                <a:latin typeface="Calibri"/>
                <a:cs typeface="Calibri"/>
              </a:rPr>
              <a:t>J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i</a:t>
            </a:r>
            <a:r>
              <a:rPr sz="1950" spc="310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140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h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155" dirty="0">
                <a:solidFill>
                  <a:srgbClr val="FFFFFF"/>
                </a:solidFill>
                <a:latin typeface="Calibri"/>
                <a:cs typeface="Calibri"/>
              </a:rPr>
              <a:t>v</a:t>
            </a:r>
            <a:r>
              <a:rPr sz="1950" spc="21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215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n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105" dirty="0">
                <a:solidFill>
                  <a:srgbClr val="FFFFFF"/>
                </a:solidFill>
                <a:latin typeface="Calibri"/>
                <a:cs typeface="Calibri"/>
              </a:rPr>
              <a:t>t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w</a:t>
            </a:r>
            <a:r>
              <a:rPr sz="1950" spc="225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950" spc="305" dirty="0">
                <a:solidFill>
                  <a:srgbClr val="FFFFFF"/>
                </a:solidFill>
                <a:latin typeface="Calibri"/>
                <a:cs typeface="Calibri"/>
              </a:rPr>
              <a:t>d</a:t>
            </a:r>
            <a:r>
              <a:rPr sz="1950" spc="200" dirty="0">
                <a:solidFill>
                  <a:srgbClr val="FFFFFF"/>
                </a:solidFill>
                <a:latin typeface="Calibri"/>
                <a:cs typeface="Calibri"/>
              </a:rPr>
              <a:t>s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229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1950" dirty="0">
                <a:solidFill>
                  <a:srgbClr val="FFFFFF"/>
                </a:solidFill>
                <a:latin typeface="Calibri"/>
                <a:cs typeface="Calibri"/>
              </a:rPr>
              <a:t>	</a:t>
            </a:r>
            <a:r>
              <a:rPr sz="1950" spc="530" dirty="0">
                <a:solidFill>
                  <a:srgbClr val="FFFFFF"/>
                </a:solidFill>
                <a:latin typeface="Calibri"/>
                <a:cs typeface="Calibri"/>
              </a:rPr>
              <a:t>m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o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r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e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10174947" y="1494764"/>
            <a:ext cx="5560060" cy="3270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25"/>
              </a:spcBef>
            </a:pPr>
            <a:r>
              <a:rPr sz="1950" spc="245" dirty="0">
                <a:solidFill>
                  <a:srgbClr val="FFFFFF"/>
                </a:solidFill>
                <a:latin typeface="Calibri"/>
                <a:cs typeface="Calibri"/>
              </a:rPr>
              <a:t>connected 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world!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Embrace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1950" spc="185" dirty="0">
                <a:solidFill>
                  <a:srgbClr val="FFFFFF"/>
                </a:solidFill>
                <a:latin typeface="Calibri"/>
                <a:cs typeface="Calibri"/>
              </a:rPr>
              <a:t>potential</a:t>
            </a:r>
            <a:r>
              <a:rPr sz="1950" spc="70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4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10174947" y="1790039"/>
            <a:ext cx="5560060" cy="9271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just">
              <a:lnSpc>
                <a:spcPct val="101000"/>
              </a:lnSpc>
              <a:spcBef>
                <a:spcPts val="100"/>
              </a:spcBef>
            </a:pP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AI </a:t>
            </a:r>
            <a:r>
              <a:rPr sz="1950" spc="155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break </a:t>
            </a:r>
            <a:r>
              <a:rPr sz="1950" spc="280" dirty="0">
                <a:solidFill>
                  <a:srgbClr val="FFFFFF"/>
                </a:solidFill>
                <a:latin typeface="Calibri"/>
                <a:cs typeface="Calibri"/>
              </a:rPr>
              <a:t>down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language </a:t>
            </a:r>
            <a:r>
              <a:rPr sz="1950" spc="165" dirty="0">
                <a:solidFill>
                  <a:srgbClr val="FFFFFF"/>
                </a:solidFill>
                <a:latin typeface="Calibri"/>
                <a:cs typeface="Calibri"/>
              </a:rPr>
              <a:t>barriers </a:t>
            </a:r>
            <a:r>
              <a:rPr sz="1950" spc="280" dirty="0">
                <a:solidFill>
                  <a:srgbClr val="FFFFFF"/>
                </a:solidFill>
                <a:latin typeface="Calibri"/>
                <a:cs typeface="Calibri"/>
              </a:rPr>
              <a:t>and  </a:t>
            </a:r>
            <a:r>
              <a:rPr sz="1950" spc="145" dirty="0">
                <a:solidFill>
                  <a:srgbClr val="FFFFFF"/>
                </a:solidFill>
                <a:latin typeface="Calibri"/>
                <a:cs typeface="Calibri"/>
              </a:rPr>
              <a:t>foster </a:t>
            </a:r>
            <a:r>
              <a:rPr sz="1950" spc="245" dirty="0">
                <a:solidFill>
                  <a:srgbClr val="FFFFFF"/>
                </a:solidFill>
                <a:latin typeface="Calibri"/>
                <a:cs typeface="Calibri"/>
              </a:rPr>
              <a:t>understanding </a:t>
            </a:r>
            <a:r>
              <a:rPr sz="1950" spc="195" dirty="0">
                <a:solidFill>
                  <a:srgbClr val="FFFFFF"/>
                </a:solidFill>
                <a:latin typeface="Calibri"/>
                <a:cs typeface="Calibri"/>
              </a:rPr>
              <a:t>across </a:t>
            </a:r>
            <a:r>
              <a:rPr sz="1950" spc="22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globe. </a:t>
            </a:r>
            <a:r>
              <a:rPr sz="1950" spc="170" dirty="0">
                <a:solidFill>
                  <a:srgbClr val="FFFFFF"/>
                </a:solidFill>
                <a:latin typeface="Calibri"/>
                <a:cs typeface="Calibri"/>
              </a:rPr>
              <a:t>Let's  </a:t>
            </a:r>
            <a:r>
              <a:rPr sz="1950" spc="275" dirty="0">
                <a:solidFill>
                  <a:srgbClr val="FFFFFF"/>
                </a:solidFill>
                <a:latin typeface="Calibri"/>
                <a:cs typeface="Calibri"/>
              </a:rPr>
              <a:t>embark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254" dirty="0">
                <a:solidFill>
                  <a:srgbClr val="FFFFFF"/>
                </a:solidFill>
                <a:latin typeface="Calibri"/>
                <a:cs typeface="Calibri"/>
              </a:rPr>
              <a:t>on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80" dirty="0">
                <a:solidFill>
                  <a:srgbClr val="FFFFFF"/>
                </a:solidFill>
                <a:latin typeface="Calibri"/>
                <a:cs typeface="Calibri"/>
              </a:rPr>
              <a:t>this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204" dirty="0">
                <a:solidFill>
                  <a:srgbClr val="FFFFFF"/>
                </a:solidFill>
                <a:latin typeface="Calibri"/>
                <a:cs typeface="Calibri"/>
              </a:rPr>
              <a:t>exciting</a:t>
            </a:r>
            <a:r>
              <a:rPr sz="1950" spc="8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90" dirty="0">
                <a:solidFill>
                  <a:srgbClr val="FFFFFF"/>
                </a:solidFill>
                <a:latin typeface="Calibri"/>
                <a:cs typeface="Calibri"/>
              </a:rPr>
              <a:t>journey</a:t>
            </a:r>
            <a:r>
              <a:rPr sz="1950" spc="7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1950" spc="175" dirty="0">
                <a:solidFill>
                  <a:srgbClr val="FFFFFF"/>
                </a:solidFill>
                <a:latin typeface="Calibri"/>
                <a:cs typeface="Calibri"/>
              </a:rPr>
              <a:t>together!</a:t>
            </a:r>
            <a:endParaRPr sz="1950">
              <a:latin typeface="Calibri"/>
              <a:cs typeface="Calibri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611337" y="2703614"/>
            <a:ext cx="3838575" cy="112268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7200" spc="1065" dirty="0"/>
              <a:t>Than</a:t>
            </a:r>
            <a:r>
              <a:rPr sz="7200" spc="1340" dirty="0"/>
              <a:t>k</a:t>
            </a:r>
            <a:r>
              <a:rPr sz="7200" spc="440" dirty="0"/>
              <a:t>s!</a:t>
            </a:r>
            <a:endParaRPr sz="7200" dirty="0"/>
          </a:p>
        </p:txBody>
      </p:sp>
      <p:sp>
        <p:nvSpPr>
          <p:cNvPr id="4" name="object 4"/>
          <p:cNvSpPr txBox="1"/>
          <p:nvPr/>
        </p:nvSpPr>
        <p:spPr>
          <a:xfrm>
            <a:off x="1611337" y="4839868"/>
            <a:ext cx="4948555" cy="171513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25"/>
              </a:spcBef>
            </a:pPr>
            <a:r>
              <a:rPr sz="2750" spc="445" dirty="0">
                <a:solidFill>
                  <a:srgbClr val="FFAB40"/>
                </a:solidFill>
                <a:latin typeface="Calibri"/>
                <a:cs typeface="Calibri"/>
              </a:rPr>
              <a:t>Do</a:t>
            </a:r>
            <a:r>
              <a:rPr sz="2750" spc="85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05" dirty="0">
                <a:solidFill>
                  <a:srgbClr val="FFAB40"/>
                </a:solidFill>
                <a:latin typeface="Calibri"/>
                <a:cs typeface="Calibri"/>
              </a:rPr>
              <a:t>you</a:t>
            </a:r>
            <a:r>
              <a:rPr sz="2750" spc="90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10" dirty="0">
                <a:solidFill>
                  <a:srgbClr val="FFAB40"/>
                </a:solidFill>
                <a:latin typeface="Calibri"/>
                <a:cs typeface="Calibri"/>
              </a:rPr>
              <a:t>have</a:t>
            </a:r>
            <a:r>
              <a:rPr sz="2750" spc="90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25" dirty="0">
                <a:solidFill>
                  <a:srgbClr val="FFAB40"/>
                </a:solidFill>
                <a:latin typeface="Calibri"/>
                <a:cs typeface="Calibri"/>
              </a:rPr>
              <a:t>any</a:t>
            </a:r>
            <a:r>
              <a:rPr sz="2750" spc="85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00" dirty="0">
                <a:solidFill>
                  <a:srgbClr val="FFAB40"/>
                </a:solidFill>
                <a:latin typeface="Calibri"/>
                <a:cs typeface="Calibri"/>
              </a:rPr>
              <a:t>questions?  </a:t>
            </a:r>
            <a:r>
              <a:rPr sz="2750" spc="305" dirty="0">
                <a:solidFill>
                  <a:srgbClr val="FFAB40"/>
                </a:solidFill>
                <a:latin typeface="Calibri"/>
                <a:cs typeface="Calibri"/>
                <a:hlinkClick r:id="rId3"/>
              </a:rPr>
              <a:t>addyouremail@freepik.com</a:t>
            </a:r>
            <a:endParaRPr sz="275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  <a:spcBef>
                <a:spcPts val="75"/>
              </a:spcBef>
            </a:pPr>
            <a:r>
              <a:rPr sz="2750" spc="40" dirty="0">
                <a:solidFill>
                  <a:srgbClr val="FFAB40"/>
                </a:solidFill>
                <a:latin typeface="Calibri"/>
                <a:cs typeface="Calibri"/>
              </a:rPr>
              <a:t>+91 </a:t>
            </a:r>
            <a:r>
              <a:rPr sz="2750" spc="300" dirty="0">
                <a:solidFill>
                  <a:srgbClr val="FFAB40"/>
                </a:solidFill>
                <a:latin typeface="Calibri"/>
                <a:cs typeface="Calibri"/>
              </a:rPr>
              <a:t>620 </a:t>
            </a:r>
            <a:r>
              <a:rPr sz="2750" spc="70" dirty="0">
                <a:solidFill>
                  <a:srgbClr val="FFAB40"/>
                </a:solidFill>
                <a:latin typeface="Calibri"/>
                <a:cs typeface="Calibri"/>
              </a:rPr>
              <a:t>421</a:t>
            </a:r>
            <a:r>
              <a:rPr sz="2750" spc="-35" dirty="0">
                <a:solidFill>
                  <a:srgbClr val="FFAB40"/>
                </a:solidFill>
                <a:latin typeface="Calibri"/>
                <a:cs typeface="Calibri"/>
              </a:rPr>
              <a:t> </a:t>
            </a:r>
            <a:r>
              <a:rPr sz="2750" spc="305" dirty="0">
                <a:solidFill>
                  <a:srgbClr val="FFAB40"/>
                </a:solidFill>
                <a:latin typeface="Calibri"/>
                <a:cs typeface="Calibri"/>
              </a:rPr>
              <a:t>838</a:t>
            </a:r>
            <a:endParaRPr sz="2750" dirty="0">
              <a:latin typeface="Calibri"/>
              <a:cs typeface="Calibri"/>
            </a:endParaRPr>
          </a:p>
          <a:p>
            <a:pPr marL="12700">
              <a:lnSpc>
                <a:spcPct val="100000"/>
              </a:lnSpc>
            </a:pPr>
            <a:r>
              <a:rPr sz="2750" spc="330" dirty="0">
                <a:solidFill>
                  <a:srgbClr val="FFAB40"/>
                </a:solidFill>
                <a:latin typeface="Calibri"/>
                <a:cs typeface="Calibri"/>
              </a:rPr>
              <a:t>yourcompany.com</a:t>
            </a:r>
            <a:endParaRPr sz="275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624147" y="6839458"/>
            <a:ext cx="685800" cy="691515"/>
          </a:xfrm>
          <a:custGeom>
            <a:avLst/>
            <a:gdLst/>
            <a:ahLst/>
            <a:cxnLst/>
            <a:rect l="l" t="t" r="r" b="b"/>
            <a:pathLst>
              <a:path w="685800" h="691515">
                <a:moveTo>
                  <a:pt x="497362" y="348462"/>
                </a:moveTo>
                <a:lnTo>
                  <a:pt x="421772" y="348462"/>
                </a:lnTo>
                <a:lnTo>
                  <a:pt x="416006" y="352780"/>
                </a:lnTo>
                <a:lnTo>
                  <a:pt x="416006" y="365010"/>
                </a:lnTo>
                <a:lnTo>
                  <a:pt x="421048" y="370776"/>
                </a:lnTo>
                <a:lnTo>
                  <a:pt x="480801" y="370776"/>
                </a:lnTo>
                <a:lnTo>
                  <a:pt x="480801" y="451408"/>
                </a:lnTo>
                <a:lnTo>
                  <a:pt x="325302" y="451408"/>
                </a:lnTo>
                <a:lnTo>
                  <a:pt x="319537" y="455726"/>
                </a:lnTo>
                <a:lnTo>
                  <a:pt x="319537" y="686117"/>
                </a:lnTo>
                <a:lnTo>
                  <a:pt x="324578" y="690435"/>
                </a:lnTo>
                <a:lnTo>
                  <a:pt x="329620" y="691159"/>
                </a:lnTo>
                <a:lnTo>
                  <a:pt x="345457" y="691159"/>
                </a:lnTo>
                <a:lnTo>
                  <a:pt x="399657" y="686965"/>
                </a:lnTo>
                <a:lnTo>
                  <a:pt x="451992" y="674547"/>
                </a:lnTo>
                <a:lnTo>
                  <a:pt x="467658" y="668108"/>
                </a:lnTo>
                <a:lnTo>
                  <a:pt x="341139" y="668108"/>
                </a:lnTo>
                <a:lnTo>
                  <a:pt x="341139" y="471563"/>
                </a:lnTo>
                <a:lnTo>
                  <a:pt x="496638" y="471563"/>
                </a:lnTo>
                <a:lnTo>
                  <a:pt x="502404" y="467245"/>
                </a:lnTo>
                <a:lnTo>
                  <a:pt x="502404" y="353491"/>
                </a:lnTo>
                <a:lnTo>
                  <a:pt x="497362" y="348462"/>
                </a:lnTo>
                <a:close/>
              </a:path>
              <a:path w="685800" h="691515">
                <a:moveTo>
                  <a:pt x="345461" y="0"/>
                </a:moveTo>
                <a:lnTo>
                  <a:pt x="290840" y="4192"/>
                </a:lnTo>
                <a:lnTo>
                  <a:pt x="238193" y="16610"/>
                </a:lnTo>
                <a:lnTo>
                  <a:pt x="188448" y="37010"/>
                </a:lnTo>
                <a:lnTo>
                  <a:pt x="142540" y="65150"/>
                </a:lnTo>
                <a:lnTo>
                  <a:pt x="101401" y="100786"/>
                </a:lnTo>
                <a:lnTo>
                  <a:pt x="65412" y="142551"/>
                </a:lnTo>
                <a:lnTo>
                  <a:pt x="37058" y="188668"/>
                </a:lnTo>
                <a:lnTo>
                  <a:pt x="16548" y="238310"/>
                </a:lnTo>
                <a:lnTo>
                  <a:pt x="4089" y="290649"/>
                </a:lnTo>
                <a:lnTo>
                  <a:pt x="114" y="341972"/>
                </a:lnTo>
                <a:lnTo>
                  <a:pt x="0" y="346303"/>
                </a:lnTo>
                <a:lnTo>
                  <a:pt x="3916" y="398199"/>
                </a:lnTo>
                <a:lnTo>
                  <a:pt x="15905" y="449789"/>
                </a:lnTo>
                <a:lnTo>
                  <a:pt x="35723" y="498949"/>
                </a:lnTo>
                <a:lnTo>
                  <a:pt x="63238" y="545007"/>
                </a:lnTo>
                <a:lnTo>
                  <a:pt x="96335" y="585028"/>
                </a:lnTo>
                <a:lnTo>
                  <a:pt x="134693" y="619516"/>
                </a:lnTo>
                <a:lnTo>
                  <a:pt x="177640" y="648068"/>
                </a:lnTo>
                <a:lnTo>
                  <a:pt x="224502" y="670280"/>
                </a:lnTo>
                <a:lnTo>
                  <a:pt x="225950" y="670991"/>
                </a:lnTo>
                <a:lnTo>
                  <a:pt x="232427" y="670991"/>
                </a:lnTo>
                <a:lnTo>
                  <a:pt x="235310" y="669556"/>
                </a:lnTo>
                <a:lnTo>
                  <a:pt x="237469" y="666673"/>
                </a:lnTo>
                <a:lnTo>
                  <a:pt x="238845" y="664603"/>
                </a:lnTo>
                <a:lnTo>
                  <a:pt x="238904" y="641476"/>
                </a:lnTo>
                <a:lnTo>
                  <a:pt x="217302" y="641476"/>
                </a:lnTo>
                <a:lnTo>
                  <a:pt x="174784" y="619725"/>
                </a:lnTo>
                <a:lnTo>
                  <a:pt x="136593" y="592185"/>
                </a:lnTo>
                <a:lnTo>
                  <a:pt x="103143" y="559549"/>
                </a:lnTo>
                <a:lnTo>
                  <a:pt x="74847" y="522507"/>
                </a:lnTo>
                <a:lnTo>
                  <a:pt x="52120" y="481753"/>
                </a:lnTo>
                <a:lnTo>
                  <a:pt x="35373" y="437978"/>
                </a:lnTo>
                <a:lnTo>
                  <a:pt x="25022" y="391873"/>
                </a:lnTo>
                <a:lnTo>
                  <a:pt x="21480" y="344131"/>
                </a:lnTo>
                <a:lnTo>
                  <a:pt x="24985" y="296181"/>
                </a:lnTo>
                <a:lnTo>
                  <a:pt x="35169" y="250441"/>
                </a:lnTo>
                <a:lnTo>
                  <a:pt x="51535" y="207407"/>
                </a:lnTo>
                <a:lnTo>
                  <a:pt x="73588" y="167575"/>
                </a:lnTo>
                <a:lnTo>
                  <a:pt x="100829" y="131443"/>
                </a:lnTo>
                <a:lnTo>
                  <a:pt x="132764" y="99508"/>
                </a:lnTo>
                <a:lnTo>
                  <a:pt x="168896" y="72265"/>
                </a:lnTo>
                <a:lnTo>
                  <a:pt x="208727" y="50211"/>
                </a:lnTo>
                <a:lnTo>
                  <a:pt x="251762" y="33844"/>
                </a:lnTo>
                <a:lnTo>
                  <a:pt x="297504" y="23659"/>
                </a:lnTo>
                <a:lnTo>
                  <a:pt x="345457" y="20154"/>
                </a:lnTo>
                <a:lnTo>
                  <a:pt x="460615" y="20154"/>
                </a:lnTo>
                <a:lnTo>
                  <a:pt x="451992" y="16610"/>
                </a:lnTo>
                <a:lnTo>
                  <a:pt x="399657" y="4192"/>
                </a:lnTo>
                <a:lnTo>
                  <a:pt x="345461" y="0"/>
                </a:lnTo>
                <a:close/>
              </a:path>
              <a:path w="685800" h="691515">
                <a:moveTo>
                  <a:pt x="460615" y="20154"/>
                </a:moveTo>
                <a:lnTo>
                  <a:pt x="345457" y="20154"/>
                </a:lnTo>
                <a:lnTo>
                  <a:pt x="393083" y="23692"/>
                </a:lnTo>
                <a:lnTo>
                  <a:pt x="438623" y="33960"/>
                </a:lnTo>
                <a:lnTo>
                  <a:pt x="481558" y="50444"/>
                </a:lnTo>
                <a:lnTo>
                  <a:pt x="521375" y="72627"/>
                </a:lnTo>
                <a:lnTo>
                  <a:pt x="557557" y="99993"/>
                </a:lnTo>
                <a:lnTo>
                  <a:pt x="589588" y="132026"/>
                </a:lnTo>
                <a:lnTo>
                  <a:pt x="616952" y="168209"/>
                </a:lnTo>
                <a:lnTo>
                  <a:pt x="639134" y="208028"/>
                </a:lnTo>
                <a:lnTo>
                  <a:pt x="655616" y="250965"/>
                </a:lnTo>
                <a:lnTo>
                  <a:pt x="665884" y="296505"/>
                </a:lnTo>
                <a:lnTo>
                  <a:pt x="669261" y="341972"/>
                </a:lnTo>
                <a:lnTo>
                  <a:pt x="669368" y="344855"/>
                </a:lnTo>
                <a:lnTo>
                  <a:pt x="665900" y="392084"/>
                </a:lnTo>
                <a:lnTo>
                  <a:pt x="655674" y="437826"/>
                </a:lnTo>
                <a:lnTo>
                  <a:pt x="639249" y="480861"/>
                </a:lnTo>
                <a:lnTo>
                  <a:pt x="617132" y="520693"/>
                </a:lnTo>
                <a:lnTo>
                  <a:pt x="589829" y="556824"/>
                </a:lnTo>
                <a:lnTo>
                  <a:pt x="557846" y="588759"/>
                </a:lnTo>
                <a:lnTo>
                  <a:pt x="521690" y="616001"/>
                </a:lnTo>
                <a:lnTo>
                  <a:pt x="481866" y="638053"/>
                </a:lnTo>
                <a:lnTo>
                  <a:pt x="438882" y="654419"/>
                </a:lnTo>
                <a:lnTo>
                  <a:pt x="393244" y="664603"/>
                </a:lnTo>
                <a:lnTo>
                  <a:pt x="345457" y="668108"/>
                </a:lnTo>
                <a:lnTo>
                  <a:pt x="467658" y="668108"/>
                </a:lnTo>
                <a:lnTo>
                  <a:pt x="547749" y="626001"/>
                </a:lnTo>
                <a:lnTo>
                  <a:pt x="589513" y="590359"/>
                </a:lnTo>
                <a:lnTo>
                  <a:pt x="625154" y="548599"/>
                </a:lnTo>
                <a:lnTo>
                  <a:pt x="653295" y="502483"/>
                </a:lnTo>
                <a:lnTo>
                  <a:pt x="673693" y="452841"/>
                </a:lnTo>
                <a:lnTo>
                  <a:pt x="685690" y="402267"/>
                </a:lnTo>
                <a:lnTo>
                  <a:pt x="685690" y="291703"/>
                </a:lnTo>
                <a:lnTo>
                  <a:pt x="664476" y="213281"/>
                </a:lnTo>
                <a:lnTo>
                  <a:pt x="644763" y="172917"/>
                </a:lnTo>
                <a:lnTo>
                  <a:pt x="619729" y="135272"/>
                </a:lnTo>
                <a:lnTo>
                  <a:pt x="589513" y="100786"/>
                </a:lnTo>
                <a:lnTo>
                  <a:pt x="547749" y="65150"/>
                </a:lnTo>
                <a:lnTo>
                  <a:pt x="501632" y="37010"/>
                </a:lnTo>
                <a:lnTo>
                  <a:pt x="460615" y="20154"/>
                </a:lnTo>
                <a:close/>
              </a:path>
              <a:path w="685800" h="691515">
                <a:moveTo>
                  <a:pt x="496638" y="141833"/>
                </a:moveTo>
                <a:lnTo>
                  <a:pt x="432567" y="141833"/>
                </a:lnTo>
                <a:lnTo>
                  <a:pt x="392678" y="145780"/>
                </a:lnTo>
                <a:lnTo>
                  <a:pt x="353736" y="157217"/>
                </a:lnTo>
                <a:lnTo>
                  <a:pt x="316954" y="175539"/>
                </a:lnTo>
                <a:lnTo>
                  <a:pt x="283545" y="200139"/>
                </a:lnTo>
                <a:lnTo>
                  <a:pt x="255272" y="231315"/>
                </a:lnTo>
                <a:lnTo>
                  <a:pt x="234493" y="265931"/>
                </a:lnTo>
                <a:lnTo>
                  <a:pt x="221678" y="303109"/>
                </a:lnTo>
                <a:lnTo>
                  <a:pt x="217302" y="341972"/>
                </a:lnTo>
                <a:lnTo>
                  <a:pt x="217302" y="346303"/>
                </a:lnTo>
                <a:lnTo>
                  <a:pt x="120832" y="346303"/>
                </a:lnTo>
                <a:lnTo>
                  <a:pt x="115079" y="350608"/>
                </a:lnTo>
                <a:lnTo>
                  <a:pt x="115079" y="465810"/>
                </a:lnTo>
                <a:lnTo>
                  <a:pt x="120121" y="470852"/>
                </a:lnTo>
                <a:lnTo>
                  <a:pt x="217302" y="470852"/>
                </a:lnTo>
                <a:lnTo>
                  <a:pt x="217302" y="641476"/>
                </a:lnTo>
                <a:lnTo>
                  <a:pt x="238904" y="641476"/>
                </a:lnTo>
                <a:lnTo>
                  <a:pt x="238904" y="456450"/>
                </a:lnTo>
                <a:lnTo>
                  <a:pt x="234586" y="451408"/>
                </a:lnTo>
                <a:lnTo>
                  <a:pt x="136682" y="451408"/>
                </a:lnTo>
                <a:lnTo>
                  <a:pt x="136682" y="370776"/>
                </a:lnTo>
                <a:lnTo>
                  <a:pt x="233862" y="370776"/>
                </a:lnTo>
                <a:lnTo>
                  <a:pt x="238904" y="365734"/>
                </a:lnTo>
                <a:lnTo>
                  <a:pt x="239017" y="344131"/>
                </a:lnTo>
                <a:lnTo>
                  <a:pt x="246050" y="298936"/>
                </a:lnTo>
                <a:lnTo>
                  <a:pt x="266075" y="256837"/>
                </a:lnTo>
                <a:lnTo>
                  <a:pt x="296859" y="220576"/>
                </a:lnTo>
                <a:lnTo>
                  <a:pt x="336282" y="192175"/>
                </a:lnTo>
                <a:lnTo>
                  <a:pt x="382225" y="173653"/>
                </a:lnTo>
                <a:lnTo>
                  <a:pt x="432567" y="167030"/>
                </a:lnTo>
                <a:lnTo>
                  <a:pt x="500956" y="167030"/>
                </a:lnTo>
                <a:lnTo>
                  <a:pt x="500956" y="148310"/>
                </a:lnTo>
                <a:lnTo>
                  <a:pt x="496638" y="141833"/>
                </a:lnTo>
                <a:close/>
              </a:path>
              <a:path w="685800" h="691515">
                <a:moveTo>
                  <a:pt x="500956" y="167030"/>
                </a:moveTo>
                <a:lnTo>
                  <a:pt x="480090" y="167030"/>
                </a:lnTo>
                <a:lnTo>
                  <a:pt x="480090" y="247662"/>
                </a:lnTo>
                <a:lnTo>
                  <a:pt x="432567" y="247662"/>
                </a:lnTo>
                <a:lnTo>
                  <a:pt x="388921" y="253694"/>
                </a:lnTo>
                <a:lnTo>
                  <a:pt x="353382" y="272148"/>
                </a:lnTo>
                <a:lnTo>
                  <a:pt x="328625" y="304182"/>
                </a:lnTo>
                <a:lnTo>
                  <a:pt x="319616" y="344131"/>
                </a:lnTo>
                <a:lnTo>
                  <a:pt x="319537" y="365010"/>
                </a:lnTo>
                <a:lnTo>
                  <a:pt x="324578" y="370776"/>
                </a:lnTo>
                <a:lnTo>
                  <a:pt x="379290" y="370776"/>
                </a:lnTo>
                <a:lnTo>
                  <a:pt x="385056" y="365734"/>
                </a:lnTo>
                <a:lnTo>
                  <a:pt x="385056" y="353491"/>
                </a:lnTo>
                <a:lnTo>
                  <a:pt x="380014" y="348462"/>
                </a:lnTo>
                <a:lnTo>
                  <a:pt x="341139" y="348462"/>
                </a:lnTo>
                <a:lnTo>
                  <a:pt x="341139" y="344131"/>
                </a:lnTo>
                <a:lnTo>
                  <a:pt x="349553" y="308104"/>
                </a:lnTo>
                <a:lnTo>
                  <a:pt x="371194" y="284292"/>
                </a:lnTo>
                <a:lnTo>
                  <a:pt x="400665" y="271143"/>
                </a:lnTo>
                <a:lnTo>
                  <a:pt x="432567" y="267106"/>
                </a:lnTo>
                <a:lnTo>
                  <a:pt x="495914" y="267106"/>
                </a:lnTo>
                <a:lnTo>
                  <a:pt x="500956" y="262775"/>
                </a:lnTo>
                <a:lnTo>
                  <a:pt x="500956" y="16703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2524036" y="6838746"/>
            <a:ext cx="691515" cy="685800"/>
          </a:xfrm>
          <a:custGeom>
            <a:avLst/>
            <a:gdLst/>
            <a:ahLst/>
            <a:cxnLst/>
            <a:rect l="l" t="t" r="r" b="b"/>
            <a:pathLst>
              <a:path w="691514" h="685800">
                <a:moveTo>
                  <a:pt x="344859" y="0"/>
                </a:moveTo>
                <a:lnTo>
                  <a:pt x="290660" y="4191"/>
                </a:lnTo>
                <a:lnTo>
                  <a:pt x="238362" y="16607"/>
                </a:lnTo>
                <a:lnTo>
                  <a:pt x="188828" y="37005"/>
                </a:lnTo>
                <a:lnTo>
                  <a:pt x="142923" y="65145"/>
                </a:lnTo>
                <a:lnTo>
                  <a:pt x="101511" y="100786"/>
                </a:lnTo>
                <a:lnTo>
                  <a:pt x="65794" y="142552"/>
                </a:lnTo>
                <a:lnTo>
                  <a:pt x="37474" y="188708"/>
                </a:lnTo>
                <a:lnTo>
                  <a:pt x="16862" y="238460"/>
                </a:lnTo>
                <a:lnTo>
                  <a:pt x="4267" y="291012"/>
                </a:lnTo>
                <a:lnTo>
                  <a:pt x="0" y="345566"/>
                </a:lnTo>
                <a:lnTo>
                  <a:pt x="4267" y="399760"/>
                </a:lnTo>
                <a:lnTo>
                  <a:pt x="16862" y="452055"/>
                </a:lnTo>
                <a:lnTo>
                  <a:pt x="37474" y="501585"/>
                </a:lnTo>
                <a:lnTo>
                  <a:pt x="65794" y="547487"/>
                </a:lnTo>
                <a:lnTo>
                  <a:pt x="101511" y="588898"/>
                </a:lnTo>
                <a:lnTo>
                  <a:pt x="142923" y="624888"/>
                </a:lnTo>
                <a:lnTo>
                  <a:pt x="188828" y="653242"/>
                </a:lnTo>
                <a:lnTo>
                  <a:pt x="238362" y="673752"/>
                </a:lnTo>
                <a:lnTo>
                  <a:pt x="288935" y="685799"/>
                </a:lnTo>
                <a:lnTo>
                  <a:pt x="399393" y="685799"/>
                </a:lnTo>
                <a:lnTo>
                  <a:pt x="435198" y="678810"/>
                </a:lnTo>
                <a:lnTo>
                  <a:pt x="464944" y="668807"/>
                </a:lnTo>
                <a:lnTo>
                  <a:pt x="344144" y="668807"/>
                </a:lnTo>
                <a:lnTo>
                  <a:pt x="296371" y="665302"/>
                </a:lnTo>
                <a:lnTo>
                  <a:pt x="250775" y="655122"/>
                </a:lnTo>
                <a:lnTo>
                  <a:pt x="207857" y="638766"/>
                </a:lnTo>
                <a:lnTo>
                  <a:pt x="168116" y="616735"/>
                </a:lnTo>
                <a:lnTo>
                  <a:pt x="132052" y="589527"/>
                </a:lnTo>
                <a:lnTo>
                  <a:pt x="100165" y="557642"/>
                </a:lnTo>
                <a:lnTo>
                  <a:pt x="72955" y="521581"/>
                </a:lnTo>
                <a:lnTo>
                  <a:pt x="50921" y="481843"/>
                </a:lnTo>
                <a:lnTo>
                  <a:pt x="34564" y="438928"/>
                </a:lnTo>
                <a:lnTo>
                  <a:pt x="24383" y="393336"/>
                </a:lnTo>
                <a:lnTo>
                  <a:pt x="20878" y="345566"/>
                </a:lnTo>
                <a:lnTo>
                  <a:pt x="24383" y="297437"/>
                </a:lnTo>
                <a:lnTo>
                  <a:pt x="34564" y="251550"/>
                </a:lnTo>
                <a:lnTo>
                  <a:pt x="50921" y="208398"/>
                </a:lnTo>
                <a:lnTo>
                  <a:pt x="72955" y="168477"/>
                </a:lnTo>
                <a:lnTo>
                  <a:pt x="100165" y="132278"/>
                </a:lnTo>
                <a:lnTo>
                  <a:pt x="132052" y="100294"/>
                </a:lnTo>
                <a:lnTo>
                  <a:pt x="168116" y="73020"/>
                </a:lnTo>
                <a:lnTo>
                  <a:pt x="207857" y="50948"/>
                </a:lnTo>
                <a:lnTo>
                  <a:pt x="250775" y="34571"/>
                </a:lnTo>
                <a:lnTo>
                  <a:pt x="296371" y="24384"/>
                </a:lnTo>
                <a:lnTo>
                  <a:pt x="344144" y="20878"/>
                </a:lnTo>
                <a:lnTo>
                  <a:pt x="462900" y="20878"/>
                </a:lnTo>
                <a:lnTo>
                  <a:pt x="452482" y="16607"/>
                </a:lnTo>
                <a:lnTo>
                  <a:pt x="399757" y="4191"/>
                </a:lnTo>
                <a:lnTo>
                  <a:pt x="344859" y="0"/>
                </a:lnTo>
                <a:close/>
              </a:path>
              <a:path w="691514" h="685800">
                <a:moveTo>
                  <a:pt x="462900" y="20878"/>
                </a:moveTo>
                <a:lnTo>
                  <a:pt x="344144" y="20878"/>
                </a:lnTo>
                <a:lnTo>
                  <a:pt x="392111" y="24384"/>
                </a:lnTo>
                <a:lnTo>
                  <a:pt x="437897" y="34571"/>
                </a:lnTo>
                <a:lnTo>
                  <a:pt x="480999" y="50948"/>
                </a:lnTo>
                <a:lnTo>
                  <a:pt x="520914" y="73020"/>
                </a:lnTo>
                <a:lnTo>
                  <a:pt x="557139" y="100294"/>
                </a:lnTo>
                <a:lnTo>
                  <a:pt x="589172" y="132278"/>
                </a:lnTo>
                <a:lnTo>
                  <a:pt x="616508" y="168477"/>
                </a:lnTo>
                <a:lnTo>
                  <a:pt x="638645" y="208398"/>
                </a:lnTo>
                <a:lnTo>
                  <a:pt x="655080" y="251550"/>
                </a:lnTo>
                <a:lnTo>
                  <a:pt x="665311" y="297437"/>
                </a:lnTo>
                <a:lnTo>
                  <a:pt x="668832" y="345566"/>
                </a:lnTo>
                <a:lnTo>
                  <a:pt x="665311" y="393336"/>
                </a:lnTo>
                <a:lnTo>
                  <a:pt x="655080" y="438928"/>
                </a:lnTo>
                <a:lnTo>
                  <a:pt x="638645" y="481843"/>
                </a:lnTo>
                <a:lnTo>
                  <a:pt x="616508" y="521581"/>
                </a:lnTo>
                <a:lnTo>
                  <a:pt x="589172" y="557642"/>
                </a:lnTo>
                <a:lnTo>
                  <a:pt x="557139" y="589527"/>
                </a:lnTo>
                <a:lnTo>
                  <a:pt x="520914" y="616735"/>
                </a:lnTo>
                <a:lnTo>
                  <a:pt x="480999" y="638766"/>
                </a:lnTo>
                <a:lnTo>
                  <a:pt x="437897" y="655122"/>
                </a:lnTo>
                <a:lnTo>
                  <a:pt x="392111" y="665302"/>
                </a:lnTo>
                <a:lnTo>
                  <a:pt x="344144" y="668807"/>
                </a:lnTo>
                <a:lnTo>
                  <a:pt x="464944" y="668807"/>
                </a:lnTo>
                <a:lnTo>
                  <a:pt x="518020" y="644652"/>
                </a:lnTo>
                <a:lnTo>
                  <a:pt x="555459" y="619414"/>
                </a:lnTo>
                <a:lnTo>
                  <a:pt x="589635" y="588898"/>
                </a:lnTo>
                <a:lnTo>
                  <a:pt x="625353" y="547487"/>
                </a:lnTo>
                <a:lnTo>
                  <a:pt x="653676" y="501585"/>
                </a:lnTo>
                <a:lnTo>
                  <a:pt x="674292" y="452055"/>
                </a:lnTo>
                <a:lnTo>
                  <a:pt x="686890" y="399760"/>
                </a:lnTo>
                <a:lnTo>
                  <a:pt x="691159" y="345566"/>
                </a:lnTo>
                <a:lnTo>
                  <a:pt x="686890" y="291012"/>
                </a:lnTo>
                <a:lnTo>
                  <a:pt x="674292" y="238460"/>
                </a:lnTo>
                <a:lnTo>
                  <a:pt x="653676" y="188708"/>
                </a:lnTo>
                <a:lnTo>
                  <a:pt x="625353" y="142552"/>
                </a:lnTo>
                <a:lnTo>
                  <a:pt x="589635" y="100786"/>
                </a:lnTo>
                <a:lnTo>
                  <a:pt x="548217" y="65145"/>
                </a:lnTo>
                <a:lnTo>
                  <a:pt x="502235" y="37005"/>
                </a:lnTo>
                <a:lnTo>
                  <a:pt x="462900" y="2087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2652902" y="6969049"/>
            <a:ext cx="429895" cy="429895"/>
          </a:xfrm>
          <a:custGeom>
            <a:avLst/>
            <a:gdLst/>
            <a:ahLst/>
            <a:cxnLst/>
            <a:rect l="l" t="t" r="r" b="b"/>
            <a:pathLst>
              <a:path w="429894" h="429895">
                <a:moveTo>
                  <a:pt x="339102" y="0"/>
                </a:moveTo>
                <a:lnTo>
                  <a:pt x="90716" y="0"/>
                </a:lnTo>
                <a:lnTo>
                  <a:pt x="55281" y="7087"/>
                </a:lnTo>
                <a:lnTo>
                  <a:pt x="26460" y="26460"/>
                </a:lnTo>
                <a:lnTo>
                  <a:pt x="7087" y="55281"/>
                </a:lnTo>
                <a:lnTo>
                  <a:pt x="0" y="90716"/>
                </a:lnTo>
                <a:lnTo>
                  <a:pt x="0" y="339090"/>
                </a:lnTo>
                <a:lnTo>
                  <a:pt x="7087" y="374524"/>
                </a:lnTo>
                <a:lnTo>
                  <a:pt x="26460" y="403345"/>
                </a:lnTo>
                <a:lnTo>
                  <a:pt x="55281" y="422718"/>
                </a:lnTo>
                <a:lnTo>
                  <a:pt x="90716" y="429806"/>
                </a:lnTo>
                <a:lnTo>
                  <a:pt x="339102" y="429806"/>
                </a:lnTo>
                <a:lnTo>
                  <a:pt x="374536" y="422718"/>
                </a:lnTo>
                <a:lnTo>
                  <a:pt x="396131" y="408203"/>
                </a:lnTo>
                <a:lnTo>
                  <a:pt x="90716" y="408203"/>
                </a:lnTo>
                <a:lnTo>
                  <a:pt x="63822" y="402769"/>
                </a:lnTo>
                <a:lnTo>
                  <a:pt x="41852" y="387953"/>
                </a:lnTo>
                <a:lnTo>
                  <a:pt x="27036" y="365983"/>
                </a:lnTo>
                <a:lnTo>
                  <a:pt x="21602" y="339090"/>
                </a:lnTo>
                <a:lnTo>
                  <a:pt x="21602" y="90716"/>
                </a:lnTo>
                <a:lnTo>
                  <a:pt x="27036" y="63816"/>
                </a:lnTo>
                <a:lnTo>
                  <a:pt x="41852" y="41848"/>
                </a:lnTo>
                <a:lnTo>
                  <a:pt x="63822" y="27034"/>
                </a:lnTo>
                <a:lnTo>
                  <a:pt x="90716" y="21602"/>
                </a:lnTo>
                <a:lnTo>
                  <a:pt x="396131" y="21602"/>
                </a:lnTo>
                <a:lnTo>
                  <a:pt x="374536" y="7087"/>
                </a:lnTo>
                <a:lnTo>
                  <a:pt x="339102" y="0"/>
                </a:lnTo>
                <a:close/>
              </a:path>
              <a:path w="429894" h="429895">
                <a:moveTo>
                  <a:pt x="396131" y="21602"/>
                </a:moveTo>
                <a:lnTo>
                  <a:pt x="339102" y="21602"/>
                </a:lnTo>
                <a:lnTo>
                  <a:pt x="366001" y="27034"/>
                </a:lnTo>
                <a:lnTo>
                  <a:pt x="387970" y="41848"/>
                </a:lnTo>
                <a:lnTo>
                  <a:pt x="402783" y="63816"/>
                </a:lnTo>
                <a:lnTo>
                  <a:pt x="408216" y="90716"/>
                </a:lnTo>
                <a:lnTo>
                  <a:pt x="408216" y="339090"/>
                </a:lnTo>
                <a:lnTo>
                  <a:pt x="402783" y="365983"/>
                </a:lnTo>
                <a:lnTo>
                  <a:pt x="387970" y="387953"/>
                </a:lnTo>
                <a:lnTo>
                  <a:pt x="366001" y="402769"/>
                </a:lnTo>
                <a:lnTo>
                  <a:pt x="339102" y="408203"/>
                </a:lnTo>
                <a:lnTo>
                  <a:pt x="396131" y="408203"/>
                </a:lnTo>
                <a:lnTo>
                  <a:pt x="403358" y="403345"/>
                </a:lnTo>
                <a:lnTo>
                  <a:pt x="422731" y="374524"/>
                </a:lnTo>
                <a:lnTo>
                  <a:pt x="429818" y="339090"/>
                </a:lnTo>
                <a:lnTo>
                  <a:pt x="429818" y="90716"/>
                </a:lnTo>
                <a:lnTo>
                  <a:pt x="422731" y="55281"/>
                </a:lnTo>
                <a:lnTo>
                  <a:pt x="403358" y="26460"/>
                </a:lnTo>
                <a:lnTo>
                  <a:pt x="396131" y="21602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/>
          <p:nvPr/>
        </p:nvSpPr>
        <p:spPr>
          <a:xfrm>
            <a:off x="2757297" y="7025208"/>
            <a:ext cx="257022" cy="27213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9" name="object 9"/>
          <p:cNvSpPr/>
          <p:nvPr/>
        </p:nvSpPr>
        <p:spPr>
          <a:xfrm>
            <a:off x="3421875" y="6838746"/>
            <a:ext cx="691515" cy="685800"/>
          </a:xfrm>
          <a:custGeom>
            <a:avLst/>
            <a:gdLst/>
            <a:ahLst/>
            <a:cxnLst/>
            <a:rect l="l" t="t" r="r" b="b"/>
            <a:pathLst>
              <a:path w="691514" h="685800">
                <a:moveTo>
                  <a:pt x="344859" y="0"/>
                </a:moveTo>
                <a:lnTo>
                  <a:pt x="290655" y="4191"/>
                </a:lnTo>
                <a:lnTo>
                  <a:pt x="238357" y="16607"/>
                </a:lnTo>
                <a:lnTo>
                  <a:pt x="188825" y="37005"/>
                </a:lnTo>
                <a:lnTo>
                  <a:pt x="142922" y="65145"/>
                </a:lnTo>
                <a:lnTo>
                  <a:pt x="101511" y="100786"/>
                </a:lnTo>
                <a:lnTo>
                  <a:pt x="65794" y="142552"/>
                </a:lnTo>
                <a:lnTo>
                  <a:pt x="37474" y="188708"/>
                </a:lnTo>
                <a:lnTo>
                  <a:pt x="16862" y="238460"/>
                </a:lnTo>
                <a:lnTo>
                  <a:pt x="4267" y="291012"/>
                </a:lnTo>
                <a:lnTo>
                  <a:pt x="0" y="345566"/>
                </a:lnTo>
                <a:lnTo>
                  <a:pt x="4267" y="399760"/>
                </a:lnTo>
                <a:lnTo>
                  <a:pt x="16862" y="452055"/>
                </a:lnTo>
                <a:lnTo>
                  <a:pt x="37474" y="501585"/>
                </a:lnTo>
                <a:lnTo>
                  <a:pt x="65794" y="547487"/>
                </a:lnTo>
                <a:lnTo>
                  <a:pt x="101511" y="588898"/>
                </a:lnTo>
                <a:lnTo>
                  <a:pt x="142922" y="624888"/>
                </a:lnTo>
                <a:lnTo>
                  <a:pt x="188825" y="653242"/>
                </a:lnTo>
                <a:lnTo>
                  <a:pt x="238357" y="673752"/>
                </a:lnTo>
                <a:lnTo>
                  <a:pt x="288930" y="685799"/>
                </a:lnTo>
                <a:lnTo>
                  <a:pt x="399392" y="685799"/>
                </a:lnTo>
                <a:lnTo>
                  <a:pt x="435196" y="678810"/>
                </a:lnTo>
                <a:lnTo>
                  <a:pt x="464940" y="668807"/>
                </a:lnTo>
                <a:lnTo>
                  <a:pt x="344855" y="668807"/>
                </a:lnTo>
                <a:lnTo>
                  <a:pt x="297082" y="665302"/>
                </a:lnTo>
                <a:lnTo>
                  <a:pt x="251487" y="655122"/>
                </a:lnTo>
                <a:lnTo>
                  <a:pt x="208568" y="638766"/>
                </a:lnTo>
                <a:lnTo>
                  <a:pt x="168827" y="616735"/>
                </a:lnTo>
                <a:lnTo>
                  <a:pt x="132763" y="589527"/>
                </a:lnTo>
                <a:lnTo>
                  <a:pt x="100876" y="557642"/>
                </a:lnTo>
                <a:lnTo>
                  <a:pt x="73666" y="521581"/>
                </a:lnTo>
                <a:lnTo>
                  <a:pt x="51632" y="481843"/>
                </a:lnTo>
                <a:lnTo>
                  <a:pt x="35275" y="438928"/>
                </a:lnTo>
                <a:lnTo>
                  <a:pt x="25094" y="393336"/>
                </a:lnTo>
                <a:lnTo>
                  <a:pt x="21590" y="345566"/>
                </a:lnTo>
                <a:lnTo>
                  <a:pt x="25094" y="297437"/>
                </a:lnTo>
                <a:lnTo>
                  <a:pt x="35275" y="251550"/>
                </a:lnTo>
                <a:lnTo>
                  <a:pt x="51632" y="208398"/>
                </a:lnTo>
                <a:lnTo>
                  <a:pt x="73666" y="168477"/>
                </a:lnTo>
                <a:lnTo>
                  <a:pt x="100876" y="132278"/>
                </a:lnTo>
                <a:lnTo>
                  <a:pt x="132763" y="100294"/>
                </a:lnTo>
                <a:lnTo>
                  <a:pt x="168827" y="73020"/>
                </a:lnTo>
                <a:lnTo>
                  <a:pt x="208568" y="50948"/>
                </a:lnTo>
                <a:lnTo>
                  <a:pt x="251487" y="34571"/>
                </a:lnTo>
                <a:lnTo>
                  <a:pt x="297082" y="24384"/>
                </a:lnTo>
                <a:lnTo>
                  <a:pt x="344855" y="20878"/>
                </a:lnTo>
                <a:lnTo>
                  <a:pt x="462896" y="20878"/>
                </a:lnTo>
                <a:lnTo>
                  <a:pt x="452479" y="16607"/>
                </a:lnTo>
                <a:lnTo>
                  <a:pt x="399756" y="4191"/>
                </a:lnTo>
                <a:lnTo>
                  <a:pt x="344859" y="0"/>
                </a:lnTo>
                <a:close/>
              </a:path>
              <a:path w="691514" h="685800">
                <a:moveTo>
                  <a:pt x="462896" y="20878"/>
                </a:moveTo>
                <a:lnTo>
                  <a:pt x="344855" y="20878"/>
                </a:lnTo>
                <a:lnTo>
                  <a:pt x="392985" y="24384"/>
                </a:lnTo>
                <a:lnTo>
                  <a:pt x="438873" y="34571"/>
                </a:lnTo>
                <a:lnTo>
                  <a:pt x="482025" y="50948"/>
                </a:lnTo>
                <a:lnTo>
                  <a:pt x="521949" y="73020"/>
                </a:lnTo>
                <a:lnTo>
                  <a:pt x="558150" y="100294"/>
                </a:lnTo>
                <a:lnTo>
                  <a:pt x="590135" y="132278"/>
                </a:lnTo>
                <a:lnTo>
                  <a:pt x="617411" y="168477"/>
                </a:lnTo>
                <a:lnTo>
                  <a:pt x="639484" y="208398"/>
                </a:lnTo>
                <a:lnTo>
                  <a:pt x="655862" y="251550"/>
                </a:lnTo>
                <a:lnTo>
                  <a:pt x="666050" y="297437"/>
                </a:lnTo>
                <a:lnTo>
                  <a:pt x="669556" y="345566"/>
                </a:lnTo>
                <a:lnTo>
                  <a:pt x="666018" y="393336"/>
                </a:lnTo>
                <a:lnTo>
                  <a:pt x="655746" y="438928"/>
                </a:lnTo>
                <a:lnTo>
                  <a:pt x="639251" y="481843"/>
                </a:lnTo>
                <a:lnTo>
                  <a:pt x="617048" y="521581"/>
                </a:lnTo>
                <a:lnTo>
                  <a:pt x="589650" y="557642"/>
                </a:lnTo>
                <a:lnTo>
                  <a:pt x="557567" y="589527"/>
                </a:lnTo>
                <a:lnTo>
                  <a:pt x="521315" y="616735"/>
                </a:lnTo>
                <a:lnTo>
                  <a:pt x="481404" y="638766"/>
                </a:lnTo>
                <a:lnTo>
                  <a:pt x="438349" y="655122"/>
                </a:lnTo>
                <a:lnTo>
                  <a:pt x="392662" y="665302"/>
                </a:lnTo>
                <a:lnTo>
                  <a:pt x="344855" y="668807"/>
                </a:lnTo>
                <a:lnTo>
                  <a:pt x="464940" y="668807"/>
                </a:lnTo>
                <a:lnTo>
                  <a:pt x="518015" y="644652"/>
                </a:lnTo>
                <a:lnTo>
                  <a:pt x="555455" y="619414"/>
                </a:lnTo>
                <a:lnTo>
                  <a:pt x="589635" y="588898"/>
                </a:lnTo>
                <a:lnTo>
                  <a:pt x="625353" y="547487"/>
                </a:lnTo>
                <a:lnTo>
                  <a:pt x="653676" y="501585"/>
                </a:lnTo>
                <a:lnTo>
                  <a:pt x="674292" y="452055"/>
                </a:lnTo>
                <a:lnTo>
                  <a:pt x="686890" y="399760"/>
                </a:lnTo>
                <a:lnTo>
                  <a:pt x="691159" y="345566"/>
                </a:lnTo>
                <a:lnTo>
                  <a:pt x="686890" y="291012"/>
                </a:lnTo>
                <a:lnTo>
                  <a:pt x="674292" y="238460"/>
                </a:lnTo>
                <a:lnTo>
                  <a:pt x="653676" y="188708"/>
                </a:lnTo>
                <a:lnTo>
                  <a:pt x="625353" y="142552"/>
                </a:lnTo>
                <a:lnTo>
                  <a:pt x="589635" y="100786"/>
                </a:lnTo>
                <a:lnTo>
                  <a:pt x="548213" y="65145"/>
                </a:lnTo>
                <a:lnTo>
                  <a:pt x="502229" y="37005"/>
                </a:lnTo>
                <a:lnTo>
                  <a:pt x="462896" y="20878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10"/>
          <p:cNvSpPr/>
          <p:nvPr/>
        </p:nvSpPr>
        <p:spPr>
          <a:xfrm>
            <a:off x="3580981" y="7115912"/>
            <a:ext cx="95034" cy="241185"/>
          </a:xfrm>
          <a:prstGeom prst="rect">
            <a:avLst/>
          </a:prstGeom>
          <a:blipFill>
            <a:blip r:embed="rId5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1" name="object 11"/>
          <p:cNvSpPr/>
          <p:nvPr/>
        </p:nvSpPr>
        <p:spPr>
          <a:xfrm>
            <a:off x="3566579" y="6984886"/>
            <a:ext cx="109435" cy="109435"/>
          </a:xfrm>
          <a:prstGeom prst="rect">
            <a:avLst/>
          </a:prstGeom>
          <a:blipFill>
            <a:blip r:embed="rId6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object 12"/>
          <p:cNvSpPr/>
          <p:nvPr/>
        </p:nvSpPr>
        <p:spPr>
          <a:xfrm>
            <a:off x="3725697" y="7115912"/>
            <a:ext cx="255904" cy="241300"/>
          </a:xfrm>
          <a:custGeom>
            <a:avLst/>
            <a:gdLst/>
            <a:ahLst/>
            <a:cxnLst/>
            <a:rect l="l" t="t" r="r" b="b"/>
            <a:pathLst>
              <a:path w="255904" h="241300">
                <a:moveTo>
                  <a:pt x="76314" y="0"/>
                </a:moveTo>
                <a:lnTo>
                  <a:pt x="5753" y="0"/>
                </a:lnTo>
                <a:lnTo>
                  <a:pt x="0" y="4318"/>
                </a:lnTo>
                <a:lnTo>
                  <a:pt x="0" y="235419"/>
                </a:lnTo>
                <a:lnTo>
                  <a:pt x="5041" y="241185"/>
                </a:lnTo>
                <a:lnTo>
                  <a:pt x="89992" y="241185"/>
                </a:lnTo>
                <a:lnTo>
                  <a:pt x="95745" y="236143"/>
                </a:lnTo>
                <a:lnTo>
                  <a:pt x="95745" y="218147"/>
                </a:lnTo>
                <a:lnTo>
                  <a:pt x="21590" y="218147"/>
                </a:lnTo>
                <a:lnTo>
                  <a:pt x="21590" y="22313"/>
                </a:lnTo>
                <a:lnTo>
                  <a:pt x="206496" y="22313"/>
                </a:lnTo>
                <a:lnTo>
                  <a:pt x="197463" y="15836"/>
                </a:lnTo>
                <a:lnTo>
                  <a:pt x="80632" y="15836"/>
                </a:lnTo>
                <a:lnTo>
                  <a:pt x="80632" y="5041"/>
                </a:lnTo>
                <a:lnTo>
                  <a:pt x="76314" y="0"/>
                </a:lnTo>
                <a:close/>
              </a:path>
              <a:path w="255904" h="241300">
                <a:moveTo>
                  <a:pt x="176377" y="172059"/>
                </a:moveTo>
                <a:lnTo>
                  <a:pt x="164858" y="172059"/>
                </a:lnTo>
                <a:lnTo>
                  <a:pt x="160553" y="176390"/>
                </a:lnTo>
                <a:lnTo>
                  <a:pt x="160553" y="234708"/>
                </a:lnTo>
                <a:lnTo>
                  <a:pt x="164858" y="239737"/>
                </a:lnTo>
                <a:lnTo>
                  <a:pt x="250532" y="239737"/>
                </a:lnTo>
                <a:lnTo>
                  <a:pt x="255574" y="235419"/>
                </a:lnTo>
                <a:lnTo>
                  <a:pt x="255574" y="218147"/>
                </a:lnTo>
                <a:lnTo>
                  <a:pt x="180708" y="218147"/>
                </a:lnTo>
                <a:lnTo>
                  <a:pt x="180708" y="176390"/>
                </a:lnTo>
                <a:lnTo>
                  <a:pt x="176377" y="172059"/>
                </a:lnTo>
                <a:close/>
              </a:path>
              <a:path w="255904" h="241300">
                <a:moveTo>
                  <a:pt x="128143" y="73431"/>
                </a:moveTo>
                <a:lnTo>
                  <a:pt x="104715" y="78696"/>
                </a:lnTo>
                <a:lnTo>
                  <a:pt x="87561" y="93953"/>
                </a:lnTo>
                <a:lnTo>
                  <a:pt x="77020" y="118388"/>
                </a:lnTo>
                <a:lnTo>
                  <a:pt x="73431" y="151193"/>
                </a:lnTo>
                <a:lnTo>
                  <a:pt x="73431" y="218147"/>
                </a:lnTo>
                <a:lnTo>
                  <a:pt x="95745" y="218147"/>
                </a:lnTo>
                <a:lnTo>
                  <a:pt x="95745" y="151193"/>
                </a:lnTo>
                <a:lnTo>
                  <a:pt x="97084" y="131483"/>
                </a:lnTo>
                <a:lnTo>
                  <a:pt x="102138" y="113393"/>
                </a:lnTo>
                <a:lnTo>
                  <a:pt x="112456" y="100163"/>
                </a:lnTo>
                <a:lnTo>
                  <a:pt x="129590" y="95034"/>
                </a:lnTo>
                <a:lnTo>
                  <a:pt x="168245" y="95034"/>
                </a:lnTo>
                <a:lnTo>
                  <a:pt x="163607" y="87652"/>
                </a:lnTo>
                <a:lnTo>
                  <a:pt x="148104" y="77031"/>
                </a:lnTo>
                <a:lnTo>
                  <a:pt x="128143" y="73431"/>
                </a:lnTo>
                <a:close/>
              </a:path>
              <a:path w="255904" h="241300">
                <a:moveTo>
                  <a:pt x="206496" y="22313"/>
                </a:moveTo>
                <a:lnTo>
                  <a:pt x="141109" y="22313"/>
                </a:lnTo>
                <a:lnTo>
                  <a:pt x="181819" y="31448"/>
                </a:lnTo>
                <a:lnTo>
                  <a:pt x="210312" y="55432"/>
                </a:lnTo>
                <a:lnTo>
                  <a:pt x="227059" y="89136"/>
                </a:lnTo>
                <a:lnTo>
                  <a:pt x="232537" y="127431"/>
                </a:lnTo>
                <a:lnTo>
                  <a:pt x="232537" y="218147"/>
                </a:lnTo>
                <a:lnTo>
                  <a:pt x="255574" y="218147"/>
                </a:lnTo>
                <a:lnTo>
                  <a:pt x="255574" y="125996"/>
                </a:lnTo>
                <a:lnTo>
                  <a:pt x="247318" y="74720"/>
                </a:lnTo>
                <a:lnTo>
                  <a:pt x="224077" y="34918"/>
                </a:lnTo>
                <a:lnTo>
                  <a:pt x="206496" y="22313"/>
                </a:lnTo>
                <a:close/>
              </a:path>
              <a:path w="255904" h="241300">
                <a:moveTo>
                  <a:pt x="168245" y="95034"/>
                </a:moveTo>
                <a:lnTo>
                  <a:pt x="129590" y="95034"/>
                </a:lnTo>
                <a:lnTo>
                  <a:pt x="142220" y="97925"/>
                </a:lnTo>
                <a:lnTo>
                  <a:pt x="151277" y="105743"/>
                </a:lnTo>
                <a:lnTo>
                  <a:pt x="157231" y="117204"/>
                </a:lnTo>
                <a:lnTo>
                  <a:pt x="160553" y="131025"/>
                </a:lnTo>
                <a:lnTo>
                  <a:pt x="161264" y="136791"/>
                </a:lnTo>
                <a:lnTo>
                  <a:pt x="165582" y="140385"/>
                </a:lnTo>
                <a:lnTo>
                  <a:pt x="177101" y="140385"/>
                </a:lnTo>
                <a:lnTo>
                  <a:pt x="182143" y="134632"/>
                </a:lnTo>
                <a:lnTo>
                  <a:pt x="180708" y="128866"/>
                </a:lnTo>
                <a:lnTo>
                  <a:pt x="174520" y="105021"/>
                </a:lnTo>
                <a:lnTo>
                  <a:pt x="168245" y="95034"/>
                </a:lnTo>
                <a:close/>
              </a:path>
              <a:path w="255904" h="241300">
                <a:moveTo>
                  <a:pt x="141109" y="22313"/>
                </a:moveTo>
                <a:lnTo>
                  <a:pt x="58318" y="22313"/>
                </a:lnTo>
                <a:lnTo>
                  <a:pt x="58318" y="39598"/>
                </a:lnTo>
                <a:lnTo>
                  <a:pt x="59029" y="43205"/>
                </a:lnTo>
                <a:lnTo>
                  <a:pt x="61912" y="45364"/>
                </a:lnTo>
                <a:lnTo>
                  <a:pt x="66230" y="46799"/>
                </a:lnTo>
                <a:lnTo>
                  <a:pt x="70548" y="46799"/>
                </a:lnTo>
                <a:lnTo>
                  <a:pt x="74866" y="45364"/>
                </a:lnTo>
                <a:lnTo>
                  <a:pt x="89671" y="35381"/>
                </a:lnTo>
                <a:lnTo>
                  <a:pt x="105825" y="28167"/>
                </a:lnTo>
                <a:lnTo>
                  <a:pt x="123061" y="23788"/>
                </a:lnTo>
                <a:lnTo>
                  <a:pt x="141109" y="22313"/>
                </a:lnTo>
                <a:close/>
              </a:path>
              <a:path w="255904" h="241300">
                <a:moveTo>
                  <a:pt x="141820" y="0"/>
                </a:moveTo>
                <a:lnTo>
                  <a:pt x="125884" y="956"/>
                </a:lnTo>
                <a:lnTo>
                  <a:pt x="110416" y="3870"/>
                </a:lnTo>
                <a:lnTo>
                  <a:pt x="95354" y="8808"/>
                </a:lnTo>
                <a:lnTo>
                  <a:pt x="80632" y="15836"/>
                </a:lnTo>
                <a:lnTo>
                  <a:pt x="197463" y="15836"/>
                </a:lnTo>
                <a:lnTo>
                  <a:pt x="188146" y="9157"/>
                </a:lnTo>
                <a:lnTo>
                  <a:pt x="141820" y="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13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14"/>
          <p:cNvSpPr/>
          <p:nvPr/>
        </p:nvSpPr>
        <p:spPr>
          <a:xfrm>
            <a:off x="1609750" y="4315040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5112227" y="1442859"/>
            <a:ext cx="8076247" cy="762388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algn="ctr">
              <a:lnSpc>
                <a:spcPct val="100000"/>
              </a:lnSpc>
              <a:spcBef>
                <a:spcPts val="125"/>
              </a:spcBef>
            </a:pPr>
            <a:r>
              <a:rPr lang="en-US" sz="4800" dirty="0">
                <a:solidFill>
                  <a:srgbClr val="FFAB40"/>
                </a:solidFill>
              </a:rPr>
              <a:t>Learned in Translation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4667250" y="2937600"/>
            <a:ext cx="8951595" cy="2224968"/>
          </a:xfrm>
          <a:prstGeom prst="rect">
            <a:avLst/>
          </a:prstGeom>
        </p:spPr>
        <p:txBody>
          <a:bodyPr vert="horz" wrap="square" lIns="0" tIns="19050" rIns="0" bIns="0" rtlCol="0">
            <a:spAutoFit/>
          </a:bodyPr>
          <a:lstStyle/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r>
              <a:rPr sz="2800" dirty="0">
                <a:solidFill>
                  <a:srgbClr val="FFFFFF"/>
                </a:solidFill>
                <a:cs typeface="Book Antiqua"/>
              </a:rPr>
              <a:t>Welcome to the world of </a:t>
            </a:r>
            <a:r>
              <a:rPr lang="en-US" sz="2800" i="1" dirty="0">
                <a:solidFill>
                  <a:srgbClr val="FFFFFF"/>
                </a:solidFill>
                <a:cs typeface="Cambria"/>
              </a:rPr>
              <a:t>multi-lingual blogging</a:t>
            </a:r>
            <a:r>
              <a:rPr sz="2800" dirty="0">
                <a:solidFill>
                  <a:srgbClr val="FFFFFF"/>
                </a:solidFill>
                <a:cs typeface="Book Antiqua"/>
              </a:rPr>
              <a:t>!</a:t>
            </a:r>
            <a:endParaRPr lang="en-US" sz="2800" dirty="0">
              <a:solidFill>
                <a:srgbClr val="FFFFFF"/>
              </a:solidFill>
              <a:cs typeface="Book Antiqua"/>
            </a:endParaRPr>
          </a:p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endParaRPr lang="en-US" sz="2800" dirty="0">
              <a:solidFill>
                <a:srgbClr val="FFFFFF"/>
              </a:solidFill>
              <a:cs typeface="Book Antiqua"/>
            </a:endParaRPr>
          </a:p>
          <a:p>
            <a:pPr marL="12700" marR="5080" indent="-635" algn="ctr">
              <a:lnSpc>
                <a:spcPct val="99600"/>
              </a:lnSpc>
              <a:spcBef>
                <a:spcPts val="150"/>
              </a:spcBef>
            </a:pPr>
            <a:r>
              <a:rPr sz="2800" dirty="0">
                <a:solidFill>
                  <a:srgbClr val="FFFFFF"/>
                </a:solidFill>
                <a:cs typeface="Book Antiqua"/>
              </a:rPr>
              <a:t>Let's explore how we can build</a:t>
            </a:r>
            <a:r>
              <a:rPr lang="en-US" sz="2800" dirty="0">
                <a:solidFill>
                  <a:srgbClr val="FFFFFF"/>
                </a:solidFill>
                <a:cs typeface="Book Antiqua"/>
              </a:rPr>
              <a:t>, visualize, summarize, and sentiment score a</a:t>
            </a:r>
            <a:r>
              <a:rPr sz="2800" dirty="0">
                <a:solidFill>
                  <a:srgbClr val="FFFFFF"/>
                </a:solidFill>
                <a:cs typeface="Book Antiqua"/>
              </a:rPr>
              <a:t> blog that speaks every language with the help of AI</a:t>
            </a:r>
            <a:r>
              <a:rPr lang="en-US" sz="2800" dirty="0">
                <a:solidFill>
                  <a:srgbClr val="FFFFFF"/>
                </a:solidFill>
                <a:cs typeface="Book Antiqua"/>
              </a:rPr>
              <a:t> (and without you needing to learn any new words)</a:t>
            </a:r>
            <a:endParaRPr sz="2800" dirty="0">
              <a:cs typeface="Book Antiqua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3828897" y="5269456"/>
            <a:ext cx="10629899" cy="3848100"/>
          </a:xfrm>
          <a:prstGeom prst="rect">
            <a:avLst/>
          </a:prstGeom>
          <a:blipFill dpi="0" rotWithShape="1">
            <a:blip r:embed="rId3" cstate="print"/>
            <a:srcRect/>
            <a:stretch>
              <a:fillRect/>
            </a:stretch>
          </a:blipFill>
          <a:effectLst>
            <a:softEdge rad="635000"/>
          </a:effectLst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bject 2">
            <a:extLst>
              <a:ext uri="{FF2B5EF4-FFF2-40B4-BE49-F238E27FC236}">
                <a16:creationId xmlns:a16="http://schemas.microsoft.com/office/drawing/2014/main" id="{530C3758-5112-8F8C-95FE-9573A96515E3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2" name="Arrow: Pentagon 11">
            <a:extLst>
              <a:ext uri="{FF2B5EF4-FFF2-40B4-BE49-F238E27FC236}">
                <a16:creationId xmlns:a16="http://schemas.microsoft.com/office/drawing/2014/main" id="{B32E571C-F5B7-5AE0-547C-98F0296F3F43}"/>
              </a:ext>
            </a:extLst>
          </p:cNvPr>
          <p:cNvSpPr/>
          <p:nvPr/>
        </p:nvSpPr>
        <p:spPr>
          <a:xfrm>
            <a:off x="1954326" y="4098539"/>
            <a:ext cx="3200400" cy="1600200"/>
          </a:xfrm>
          <a:prstGeom prst="homePlate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Built a website using GitHub Pages</a:t>
            </a:r>
          </a:p>
        </p:txBody>
      </p:sp>
      <p:sp>
        <p:nvSpPr>
          <p:cNvPr id="13" name="Arrow: Chevron 12">
            <a:extLst>
              <a:ext uri="{FF2B5EF4-FFF2-40B4-BE49-F238E27FC236}">
                <a16:creationId xmlns:a16="http://schemas.microsoft.com/office/drawing/2014/main" id="{97EA85BB-808E-2E98-D082-B19B7BD3511F}"/>
              </a:ext>
            </a:extLst>
          </p:cNvPr>
          <p:cNvSpPr/>
          <p:nvPr/>
        </p:nvSpPr>
        <p:spPr>
          <a:xfrm>
            <a:off x="4840740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Created blog content in English</a:t>
            </a:r>
          </a:p>
        </p:txBody>
      </p:sp>
      <p:sp>
        <p:nvSpPr>
          <p:cNvPr id="15" name="Arrow: Chevron 14">
            <a:extLst>
              <a:ext uri="{FF2B5EF4-FFF2-40B4-BE49-F238E27FC236}">
                <a16:creationId xmlns:a16="http://schemas.microsoft.com/office/drawing/2014/main" id="{C7E0F3AD-4B34-88E5-1FAD-113DE0014276}"/>
              </a:ext>
            </a:extLst>
          </p:cNvPr>
          <p:cNvSpPr/>
          <p:nvPr/>
        </p:nvSpPr>
        <p:spPr>
          <a:xfrm>
            <a:off x="4840740" y="7192757"/>
            <a:ext cx="3200400" cy="16002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Used </a:t>
            </a:r>
            <a:r>
              <a:rPr lang="en-US" sz="2400" dirty="0" err="1">
                <a:solidFill>
                  <a:schemeClr val="tx1"/>
                </a:solidFill>
              </a:rPr>
              <a:t>Gradio</a:t>
            </a:r>
            <a:r>
              <a:rPr lang="en-US" sz="2400" dirty="0">
                <a:solidFill>
                  <a:schemeClr val="tx1"/>
                </a:solidFill>
              </a:rPr>
              <a:t> to build interface</a:t>
            </a:r>
          </a:p>
        </p:txBody>
      </p:sp>
      <p:sp>
        <p:nvSpPr>
          <p:cNvPr id="17" name="Arrow: Pentagon 16">
            <a:extLst>
              <a:ext uri="{FF2B5EF4-FFF2-40B4-BE49-F238E27FC236}">
                <a16:creationId xmlns:a16="http://schemas.microsoft.com/office/drawing/2014/main" id="{924FB544-E39F-033D-D7E8-235C258B0138}"/>
              </a:ext>
            </a:extLst>
          </p:cNvPr>
          <p:cNvSpPr/>
          <p:nvPr/>
        </p:nvSpPr>
        <p:spPr>
          <a:xfrm>
            <a:off x="1954326" y="7192757"/>
            <a:ext cx="3200400" cy="1600200"/>
          </a:xfrm>
          <a:prstGeom prst="homePlate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Built article summarizer and bias score model using python</a:t>
            </a:r>
          </a:p>
        </p:txBody>
      </p:sp>
      <p:sp>
        <p:nvSpPr>
          <p:cNvPr id="19" name="object 3">
            <a:extLst>
              <a:ext uri="{FF2B5EF4-FFF2-40B4-BE49-F238E27FC236}">
                <a16:creationId xmlns:a16="http://schemas.microsoft.com/office/drawing/2014/main" id="{E7144821-699E-64C8-4CA2-E506FC2795D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lang="en-US" sz="3200" dirty="0">
                <a:solidFill>
                  <a:srgbClr val="FFAB40"/>
                </a:solidFill>
              </a:rPr>
              <a:t>Project Process Flow</a:t>
            </a:r>
            <a:endParaRPr sz="3200" dirty="0"/>
          </a:p>
        </p:txBody>
      </p:sp>
      <p:sp>
        <p:nvSpPr>
          <p:cNvPr id="20" name="object 6">
            <a:extLst>
              <a:ext uri="{FF2B5EF4-FFF2-40B4-BE49-F238E27FC236}">
                <a16:creationId xmlns:a16="http://schemas.microsoft.com/office/drawing/2014/main" id="{EED543B7-FE5A-97AA-2243-5756CBBA589F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1" name="Arrow: Chevron 20">
            <a:extLst>
              <a:ext uri="{FF2B5EF4-FFF2-40B4-BE49-F238E27FC236}">
                <a16:creationId xmlns:a16="http://schemas.microsoft.com/office/drawing/2014/main" id="{7AF010D9-E2B6-824B-D30B-23330EFEC337}"/>
              </a:ext>
            </a:extLst>
          </p:cNvPr>
          <p:cNvSpPr/>
          <p:nvPr/>
        </p:nvSpPr>
        <p:spPr>
          <a:xfrm>
            <a:off x="7727154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Used Google Translation API to translate content</a:t>
            </a:r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D4D0ED4A-9A3F-7664-CCAB-7F2EA3B8BC56}"/>
              </a:ext>
            </a:extLst>
          </p:cNvPr>
          <p:cNvSpPr/>
          <p:nvPr/>
        </p:nvSpPr>
        <p:spPr>
          <a:xfrm>
            <a:off x="960551" y="4441439"/>
            <a:ext cx="914400" cy="9144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i="1" dirty="0">
                <a:solidFill>
                  <a:srgbClr val="FFAB40"/>
                </a:solidFill>
              </a:rPr>
              <a:t>1</a:t>
            </a:r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0620EA9A-1700-0DAE-BC14-64B9BB63244D}"/>
              </a:ext>
            </a:extLst>
          </p:cNvPr>
          <p:cNvSpPr/>
          <p:nvPr/>
        </p:nvSpPr>
        <p:spPr>
          <a:xfrm>
            <a:off x="960551" y="7535657"/>
            <a:ext cx="914400" cy="914400"/>
          </a:xfrm>
          <a:prstGeom prst="ellipse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i="1" dirty="0">
                <a:solidFill>
                  <a:srgbClr val="FFAB40"/>
                </a:solidFill>
              </a:rPr>
              <a:t>2</a:t>
            </a:r>
          </a:p>
        </p:txBody>
      </p:sp>
      <p:sp>
        <p:nvSpPr>
          <p:cNvPr id="24" name="Arrow: Chevron 23">
            <a:extLst>
              <a:ext uri="{FF2B5EF4-FFF2-40B4-BE49-F238E27FC236}">
                <a16:creationId xmlns:a16="http://schemas.microsoft.com/office/drawing/2014/main" id="{062EBB73-42B0-4D8B-9373-BB92FC3741F4}"/>
              </a:ext>
            </a:extLst>
          </p:cNvPr>
          <p:cNvSpPr/>
          <p:nvPr/>
        </p:nvSpPr>
        <p:spPr>
          <a:xfrm>
            <a:off x="10613568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Published blog content using Go</a:t>
            </a:r>
          </a:p>
        </p:txBody>
      </p:sp>
      <p:sp>
        <p:nvSpPr>
          <p:cNvPr id="25" name="Arrow: Chevron 24">
            <a:extLst>
              <a:ext uri="{FF2B5EF4-FFF2-40B4-BE49-F238E27FC236}">
                <a16:creationId xmlns:a16="http://schemas.microsoft.com/office/drawing/2014/main" id="{6BDF4395-F7F8-C5A1-7000-BF9516030E04}"/>
              </a:ext>
            </a:extLst>
          </p:cNvPr>
          <p:cNvSpPr/>
          <p:nvPr/>
        </p:nvSpPr>
        <p:spPr>
          <a:xfrm>
            <a:off x="7727154" y="7192757"/>
            <a:ext cx="3200400" cy="16002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Fed blog content into model for analysis</a:t>
            </a:r>
          </a:p>
        </p:txBody>
      </p:sp>
      <p:sp>
        <p:nvSpPr>
          <p:cNvPr id="26" name="Arrow: Chevron 25">
            <a:extLst>
              <a:ext uri="{FF2B5EF4-FFF2-40B4-BE49-F238E27FC236}">
                <a16:creationId xmlns:a16="http://schemas.microsoft.com/office/drawing/2014/main" id="{2E47EF55-CFE5-797D-E33A-87B4AFCDEB27}"/>
              </a:ext>
            </a:extLst>
          </p:cNvPr>
          <p:cNvSpPr/>
          <p:nvPr/>
        </p:nvSpPr>
        <p:spPr>
          <a:xfrm>
            <a:off x="13499984" y="4098539"/>
            <a:ext cx="3200400" cy="1600200"/>
          </a:xfrm>
          <a:prstGeom prst="chevron">
            <a:avLst/>
          </a:prstGeom>
          <a:solidFill>
            <a:srgbClr val="66C7EB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Generated blog images using </a:t>
            </a:r>
            <a:r>
              <a:rPr lang="en-US" sz="2400" dirty="0" err="1">
                <a:solidFill>
                  <a:schemeClr val="tx1"/>
                </a:solidFill>
              </a:rPr>
              <a:t>InvokeAI</a:t>
            </a:r>
            <a:endParaRPr lang="en-US" sz="2400" dirty="0">
              <a:solidFill>
                <a:schemeClr val="tx1"/>
              </a:solidFill>
            </a:endParaRPr>
          </a:p>
        </p:txBody>
      </p:sp>
      <p:cxnSp>
        <p:nvCxnSpPr>
          <p:cNvPr id="28" name="Connector: Elbow 27">
            <a:extLst>
              <a:ext uri="{FF2B5EF4-FFF2-40B4-BE49-F238E27FC236}">
                <a16:creationId xmlns:a16="http://schemas.microsoft.com/office/drawing/2014/main" id="{603D968A-D8B8-53CC-5745-7C9DE08C0DEB}"/>
              </a:ext>
            </a:extLst>
          </p:cNvPr>
          <p:cNvCxnSpPr>
            <a:cxnSpLocks/>
            <a:stCxn id="24" idx="2"/>
            <a:endCxn id="25" idx="0"/>
          </p:cNvCxnSpPr>
          <p:nvPr/>
        </p:nvCxnSpPr>
        <p:spPr>
          <a:xfrm rot="5400000">
            <a:off x="9623502" y="5002541"/>
            <a:ext cx="1494018" cy="2886414"/>
          </a:xfrm>
          <a:prstGeom prst="bentConnector3">
            <a:avLst>
              <a:gd name="adj1" fmla="val 50000"/>
            </a:avLst>
          </a:prstGeom>
          <a:ln w="57150">
            <a:solidFill>
              <a:srgbClr val="FFAB4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Arrow: Chevron 30">
            <a:extLst>
              <a:ext uri="{FF2B5EF4-FFF2-40B4-BE49-F238E27FC236}">
                <a16:creationId xmlns:a16="http://schemas.microsoft.com/office/drawing/2014/main" id="{22FF3728-3EE2-D926-A170-1BCA695D857D}"/>
              </a:ext>
            </a:extLst>
          </p:cNvPr>
          <p:cNvSpPr/>
          <p:nvPr/>
        </p:nvSpPr>
        <p:spPr>
          <a:xfrm>
            <a:off x="10613568" y="7192757"/>
            <a:ext cx="3200400" cy="1600200"/>
          </a:xfrm>
          <a:prstGeom prst="chevron">
            <a:avLst/>
          </a:prstGeom>
          <a:solidFill>
            <a:srgbClr val="FFFE7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</a:rPr>
              <a:t>Generated summaries and scores</a:t>
            </a:r>
          </a:p>
        </p:txBody>
      </p:sp>
      <p:sp>
        <p:nvSpPr>
          <p:cNvPr id="32" name="Arrow: Chevron 31">
            <a:extLst>
              <a:ext uri="{FF2B5EF4-FFF2-40B4-BE49-F238E27FC236}">
                <a16:creationId xmlns:a16="http://schemas.microsoft.com/office/drawing/2014/main" id="{08E2CD0F-0A2C-DFE9-FE15-E26C85A33494}"/>
              </a:ext>
            </a:extLst>
          </p:cNvPr>
          <p:cNvSpPr/>
          <p:nvPr/>
        </p:nvSpPr>
        <p:spPr>
          <a:xfrm>
            <a:off x="13499984" y="7192757"/>
            <a:ext cx="3200400" cy="1600200"/>
          </a:xfrm>
          <a:prstGeom prst="chevron">
            <a:avLst/>
          </a:prstGeom>
          <a:noFill/>
          <a:ln>
            <a:solidFill>
              <a:srgbClr val="FFFE70"/>
            </a:solidFill>
            <a:prstDash val="lgDash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45720" rIns="45720" rtlCol="0" anchor="ctr"/>
          <a:lstStyle/>
          <a:p>
            <a:pPr algn="ctr"/>
            <a:r>
              <a:rPr lang="en-US" sz="2400" dirty="0">
                <a:solidFill>
                  <a:srgbClr val="FFFE70"/>
                </a:solidFill>
              </a:rPr>
              <a:t>Feed scores back into blog</a:t>
            </a:r>
          </a:p>
        </p:txBody>
      </p:sp>
    </p:spTree>
    <p:extLst>
      <p:ext uri="{BB962C8B-B14F-4D97-AF65-F5344CB8AC3E}">
        <p14:creationId xmlns:p14="http://schemas.microsoft.com/office/powerpoint/2010/main" val="13257431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66C7EB"/>
                </a:solidFill>
              </a:rPr>
              <a:t>Understanding AI Language</a:t>
            </a:r>
            <a:r>
              <a:rPr lang="en-US" sz="3200" dirty="0">
                <a:solidFill>
                  <a:srgbClr val="66C7EB"/>
                </a:solidFill>
              </a:rPr>
              <a:t> Translation</a:t>
            </a:r>
            <a:r>
              <a:rPr sz="3200" dirty="0">
                <a:solidFill>
                  <a:srgbClr val="66C7EB"/>
                </a:solidFill>
              </a:rPr>
              <a:t> Processing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1954961" y="4083050"/>
            <a:ext cx="7205472" cy="521360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translateText</a:t>
            </a:r>
            <a:endParaRPr lang="en-US" sz="2400" dirty="0">
              <a:solidFill>
                <a:srgbClr val="66C7EB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text)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Initializes a translation client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Translates the given text to the specified target language using the Google Cloud Translation API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Returns the translated text or an error if any step fails</a:t>
            </a: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get_title</a:t>
            </a:r>
            <a:endParaRPr lang="en-US" sz="2400" dirty="0">
              <a:solidFill>
                <a:srgbClr val="66C7EB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written content)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Extracts the date and title from a given content string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the title into the specified language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Formats the translated title and original date into a specific format</a:t>
            </a: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  <a:ln>
            <a:solidFill>
              <a:srgbClr val="66C7E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4">
            <a:extLst>
              <a:ext uri="{FF2B5EF4-FFF2-40B4-BE49-F238E27FC236}">
                <a16:creationId xmlns:a16="http://schemas.microsoft.com/office/drawing/2014/main" id="{39746B49-EFE4-E324-7770-ECAC1F37D720}"/>
              </a:ext>
            </a:extLst>
          </p:cNvPr>
          <p:cNvSpPr txBox="1"/>
          <p:nvPr/>
        </p:nvSpPr>
        <p:spPr>
          <a:xfrm>
            <a:off x="9160433" y="4083050"/>
            <a:ext cx="7205472" cy="4751942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 err="1">
                <a:solidFill>
                  <a:srgbClr val="66C7EB"/>
                </a:solidFill>
                <a:cs typeface="Book Antiqua"/>
              </a:rPr>
              <a:t>get_body</a:t>
            </a:r>
            <a:endParaRPr lang="en-US" sz="2400" dirty="0">
              <a:solidFill>
                <a:srgbClr val="66C7EB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i="1" dirty="0">
                <a:solidFill>
                  <a:schemeClr val="bg1"/>
                </a:solidFill>
                <a:cs typeface="Book Antiqua"/>
              </a:rPr>
              <a:t>Parameters: </a:t>
            </a:r>
            <a:r>
              <a:rPr lang="en-US" sz="2000" dirty="0">
                <a:solidFill>
                  <a:schemeClr val="bg1"/>
                </a:solidFill>
                <a:cs typeface="Book Antiqua"/>
              </a:rPr>
              <a:t>2 strings (target language, written content)</a:t>
            </a:r>
            <a:endParaRPr lang="en-US" sz="2000" i="1" dirty="0">
              <a:solidFill>
                <a:schemeClr val="bg1"/>
              </a:solidFill>
              <a:cs typeface="Book Antiqua"/>
            </a:endParaRP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Extracts the body text from a given content string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each paragraph of the body text into the specified language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Returns the translated body text</a:t>
            </a: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main()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Reads the content of a source file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Translates it into multiple languages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</a:rPr>
              <a:t>Writes the translated content into separate files for each language</a:t>
            </a: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4E724EFB-66F1-FA9A-441C-8C44B9741AC2}"/>
              </a:ext>
            </a:extLst>
          </p:cNvPr>
          <p:cNvSpPr txBox="1"/>
          <p:nvPr/>
        </p:nvSpPr>
        <p:spPr>
          <a:xfrm>
            <a:off x="1954327" y="2602204"/>
            <a:ext cx="10091623" cy="1274067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Used Google’s Go language to build the background infrastructure for a potential blogging website</a:t>
            </a:r>
          </a:p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Developed 4 functions to drive commands for blog publishing and translation: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549A6B67-0A4F-3D93-3701-F925EE92C5AA}"/>
              </a:ext>
            </a:extLst>
          </p:cNvPr>
          <p:cNvSpPr/>
          <p:nvPr/>
        </p:nvSpPr>
        <p:spPr>
          <a:xfrm>
            <a:off x="519169" y="739901"/>
            <a:ext cx="914400" cy="914400"/>
          </a:xfrm>
          <a:prstGeom prst="ellips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1a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01FED625-B036-D768-E2F6-93A9371D2C23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66CE597C-A9E1-ACB4-D291-72819278C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66C7EB"/>
                </a:solidFill>
              </a:rPr>
              <a:t>Understanding </a:t>
            </a:r>
            <a:r>
              <a:rPr lang="en-US" sz="3200" dirty="0">
                <a:solidFill>
                  <a:srgbClr val="66C7EB"/>
                </a:solidFill>
              </a:rPr>
              <a:t>AI Image Generation</a:t>
            </a:r>
            <a:endParaRPr sz="3200" dirty="0">
              <a:solidFill>
                <a:srgbClr val="66C7EB"/>
              </a:solidFill>
            </a:endParaRP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F7E197AF-588A-0A8C-7178-1D1FB8A201BD}"/>
              </a:ext>
            </a:extLst>
          </p:cNvPr>
          <p:cNvSpPr txBox="1"/>
          <p:nvPr/>
        </p:nvSpPr>
        <p:spPr>
          <a:xfrm>
            <a:off x="1954961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DC27CA58-4361-8480-5F09-D2B0AF7A351D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8062E187-56DE-F3DE-8210-4B233AEF8C72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  <a:ln>
            <a:solidFill>
              <a:srgbClr val="66C7EB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1557ABD1-7827-29A4-D3E3-CBE1BD7FF7B6}"/>
              </a:ext>
            </a:extLst>
          </p:cNvPr>
          <p:cNvSpPr txBox="1"/>
          <p:nvPr/>
        </p:nvSpPr>
        <p:spPr>
          <a:xfrm>
            <a:off x="9160433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66C7EB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E99D2780-9608-39FD-25FA-88D85C84423A}"/>
              </a:ext>
            </a:extLst>
          </p:cNvPr>
          <p:cNvSpPr txBox="1"/>
          <p:nvPr/>
        </p:nvSpPr>
        <p:spPr>
          <a:xfrm>
            <a:off x="1954327" y="2602204"/>
            <a:ext cx="10091623" cy="381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xxx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B2A7FAAB-BF8C-5EAE-D3D5-19D551B3C7EF}"/>
              </a:ext>
            </a:extLst>
          </p:cNvPr>
          <p:cNvSpPr/>
          <p:nvPr/>
        </p:nvSpPr>
        <p:spPr>
          <a:xfrm>
            <a:off x="519169" y="739901"/>
            <a:ext cx="914400" cy="914400"/>
          </a:xfrm>
          <a:prstGeom prst="ellips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1b</a:t>
            </a:r>
          </a:p>
        </p:txBody>
      </p:sp>
    </p:spTree>
    <p:extLst>
      <p:ext uri="{BB962C8B-B14F-4D97-AF65-F5344CB8AC3E}">
        <p14:creationId xmlns:p14="http://schemas.microsoft.com/office/powerpoint/2010/main" val="27605119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2">
            <a:extLst>
              <a:ext uri="{FF2B5EF4-FFF2-40B4-BE49-F238E27FC236}">
                <a16:creationId xmlns:a16="http://schemas.microsoft.com/office/drawing/2014/main" id="{AE2FB3D9-D8AD-3B6C-F260-D200A052515C}"/>
              </a:ext>
            </a:extLst>
          </p:cNvPr>
          <p:cNvSpPr/>
          <p:nvPr/>
        </p:nvSpPr>
        <p:spPr>
          <a:xfrm>
            <a:off x="0" y="3"/>
            <a:ext cx="18288000" cy="1028697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0" name="object 3">
            <a:extLst>
              <a:ext uri="{FF2B5EF4-FFF2-40B4-BE49-F238E27FC236}">
                <a16:creationId xmlns:a16="http://schemas.microsoft.com/office/drawing/2014/main" id="{66CE597C-A9E1-ACB4-D291-72819278CA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55914" y="1124890"/>
            <a:ext cx="9330690" cy="505267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</a:pPr>
            <a:r>
              <a:rPr sz="3200" dirty="0">
                <a:solidFill>
                  <a:srgbClr val="FFFE70"/>
                </a:solidFill>
              </a:rPr>
              <a:t>Understanding AI </a:t>
            </a:r>
            <a:r>
              <a:rPr lang="en-US" sz="3200" dirty="0">
                <a:solidFill>
                  <a:srgbClr val="FFFE70"/>
                </a:solidFill>
              </a:rPr>
              <a:t>Summary and Bias Score </a:t>
            </a:r>
            <a:r>
              <a:rPr sz="3200" dirty="0">
                <a:solidFill>
                  <a:srgbClr val="FFFE70"/>
                </a:solidFill>
              </a:rPr>
              <a:t>Processing</a:t>
            </a:r>
          </a:p>
        </p:txBody>
      </p:sp>
      <p:sp>
        <p:nvSpPr>
          <p:cNvPr id="11" name="object 4">
            <a:extLst>
              <a:ext uri="{FF2B5EF4-FFF2-40B4-BE49-F238E27FC236}">
                <a16:creationId xmlns:a16="http://schemas.microsoft.com/office/drawing/2014/main" id="{F7E197AF-588A-0A8C-7178-1D1FB8A201BD}"/>
              </a:ext>
            </a:extLst>
          </p:cNvPr>
          <p:cNvSpPr txBox="1"/>
          <p:nvPr/>
        </p:nvSpPr>
        <p:spPr>
          <a:xfrm>
            <a:off x="1954961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2" name="object 5">
            <a:extLst>
              <a:ext uri="{FF2B5EF4-FFF2-40B4-BE49-F238E27FC236}">
                <a16:creationId xmlns:a16="http://schemas.microsoft.com/office/drawing/2014/main" id="{DC27CA58-4361-8480-5F09-D2B0AF7A351D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3" name="object 6">
            <a:extLst>
              <a:ext uri="{FF2B5EF4-FFF2-40B4-BE49-F238E27FC236}">
                <a16:creationId xmlns:a16="http://schemas.microsoft.com/office/drawing/2014/main" id="{8062E187-56DE-F3DE-8210-4B233AEF8C72}"/>
              </a:ext>
            </a:extLst>
          </p:cNvPr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  <a:ln>
            <a:solidFill>
              <a:srgbClr val="FFFE70"/>
            </a:solidFill>
          </a:ln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4" name="object 4">
            <a:extLst>
              <a:ext uri="{FF2B5EF4-FFF2-40B4-BE49-F238E27FC236}">
                <a16:creationId xmlns:a16="http://schemas.microsoft.com/office/drawing/2014/main" id="{1557ABD1-7827-29A4-D3E3-CBE1BD7FF7B6}"/>
              </a:ext>
            </a:extLst>
          </p:cNvPr>
          <p:cNvSpPr txBox="1"/>
          <p:nvPr/>
        </p:nvSpPr>
        <p:spPr>
          <a:xfrm>
            <a:off x="9160433" y="4083050"/>
            <a:ext cx="7205472" cy="182806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  <a:p>
            <a:pPr marL="812800" marR="5080" lvl="1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E70"/>
                </a:solidFill>
                <a:cs typeface="Book Antiqua"/>
              </a:rPr>
              <a:t>xxx</a:t>
            </a:r>
          </a:p>
          <a:p>
            <a:pPr marL="1270000" marR="5080" lvl="2" indent="-342900">
              <a:lnSpc>
                <a:spcPct val="100200"/>
              </a:lnSpc>
              <a:spcAft>
                <a:spcPts val="1200"/>
              </a:spcAft>
              <a:buSzPct val="75000"/>
              <a:buFont typeface="Courier New" panose="02070309020205020404" pitchFamily="49" charset="0"/>
              <a:buChar char="o"/>
            </a:pPr>
            <a:r>
              <a:rPr lang="en-US" sz="2000" dirty="0">
                <a:solidFill>
                  <a:schemeClr val="bg1"/>
                </a:solidFill>
                <a:cs typeface="Book Antiqua"/>
              </a:rPr>
              <a:t>xxx</a:t>
            </a:r>
            <a:endParaRPr lang="en-US" sz="2000" dirty="0">
              <a:solidFill>
                <a:schemeClr val="bg1"/>
              </a:solidFill>
            </a:endParaRPr>
          </a:p>
        </p:txBody>
      </p:sp>
      <p:sp>
        <p:nvSpPr>
          <p:cNvPr id="15" name="object 4">
            <a:extLst>
              <a:ext uri="{FF2B5EF4-FFF2-40B4-BE49-F238E27FC236}">
                <a16:creationId xmlns:a16="http://schemas.microsoft.com/office/drawing/2014/main" id="{E99D2780-9608-39FD-25FA-88D85C84423A}"/>
              </a:ext>
            </a:extLst>
          </p:cNvPr>
          <p:cNvSpPr txBox="1"/>
          <p:nvPr/>
        </p:nvSpPr>
        <p:spPr>
          <a:xfrm>
            <a:off x="1954327" y="2602204"/>
            <a:ext cx="10091623" cy="381515"/>
          </a:xfrm>
          <a:prstGeom prst="rect">
            <a:avLst/>
          </a:prstGeom>
        </p:spPr>
        <p:txBody>
          <a:bodyPr vert="horz" wrap="square" lIns="0" tIns="12065" rIns="0" bIns="0" rtlCol="0">
            <a:spAutoFit/>
          </a:bodyPr>
          <a:lstStyle/>
          <a:p>
            <a:pPr marL="355600" marR="5080" indent="-342900">
              <a:lnSpc>
                <a:spcPct val="100200"/>
              </a:lnSpc>
              <a:spcAft>
                <a:spcPts val="1200"/>
              </a:spcAft>
              <a:buFont typeface="Arial" panose="020B0604020202020204" pitchFamily="34" charset="0"/>
              <a:buChar char="•"/>
            </a:pPr>
            <a:r>
              <a:rPr lang="en-US" sz="2400" dirty="0">
                <a:solidFill>
                  <a:srgbClr val="FFFFFF"/>
                </a:solidFill>
                <a:cs typeface="Book Antiqua"/>
              </a:rPr>
              <a:t>xxx</a:t>
            </a:r>
          </a:p>
        </p:txBody>
      </p:sp>
      <p:sp>
        <p:nvSpPr>
          <p:cNvPr id="4" name="Oval 3">
            <a:extLst>
              <a:ext uri="{FF2B5EF4-FFF2-40B4-BE49-F238E27FC236}">
                <a16:creationId xmlns:a16="http://schemas.microsoft.com/office/drawing/2014/main" id="{503F8242-1936-C581-B372-2F5FC1A5C6C0}"/>
              </a:ext>
            </a:extLst>
          </p:cNvPr>
          <p:cNvSpPr/>
          <p:nvPr/>
        </p:nvSpPr>
        <p:spPr>
          <a:xfrm>
            <a:off x="519169" y="739901"/>
            <a:ext cx="914400" cy="914400"/>
          </a:xfrm>
          <a:prstGeom prst="ellipse">
            <a:avLst/>
          </a:prstGeom>
          <a:solidFill>
            <a:srgbClr val="FFAB4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3200" b="1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63015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9130296" y="2278557"/>
            <a:ext cx="6466840" cy="59690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00"/>
              </a:spcBef>
            </a:pPr>
            <a:r>
              <a:rPr sz="3750" spc="545" dirty="0">
                <a:solidFill>
                  <a:srgbClr val="FFAB40"/>
                </a:solidFill>
              </a:rPr>
              <a:t>Challenges </a:t>
            </a:r>
            <a:r>
              <a:rPr sz="3750" spc="575" dirty="0">
                <a:solidFill>
                  <a:srgbClr val="FFAB40"/>
                </a:solidFill>
              </a:rPr>
              <a:t>and</a:t>
            </a:r>
            <a:r>
              <a:rPr sz="3750" spc="-130" dirty="0">
                <a:solidFill>
                  <a:srgbClr val="FFAB40"/>
                </a:solidFill>
              </a:rPr>
              <a:t> </a:t>
            </a:r>
            <a:r>
              <a:rPr sz="3750" spc="470" dirty="0">
                <a:solidFill>
                  <a:srgbClr val="FFAB40"/>
                </a:solidFill>
              </a:rPr>
              <a:t>Solutions</a:t>
            </a:r>
            <a:endParaRPr sz="3750" dirty="0"/>
          </a:p>
        </p:txBody>
      </p:sp>
      <p:sp>
        <p:nvSpPr>
          <p:cNvPr id="4" name="object 4"/>
          <p:cNvSpPr txBox="1"/>
          <p:nvPr/>
        </p:nvSpPr>
        <p:spPr>
          <a:xfrm>
            <a:off x="9130283" y="3406392"/>
            <a:ext cx="7581900" cy="1279525"/>
          </a:xfrm>
          <a:prstGeom prst="rect">
            <a:avLst/>
          </a:prstGeom>
        </p:spPr>
        <p:txBody>
          <a:bodyPr vert="horz" wrap="square" lIns="0" tIns="15875" rIns="0" bIns="0" rtlCol="0">
            <a:spAutoFit/>
          </a:bodyPr>
          <a:lstStyle/>
          <a:p>
            <a:pPr marL="12700" marR="5080" algn="just">
              <a:lnSpc>
                <a:spcPct val="99500"/>
              </a:lnSpc>
              <a:spcBef>
                <a:spcPts val="125"/>
              </a:spcBef>
            </a:pPr>
            <a:r>
              <a:rPr sz="2050" spc="55" dirty="0">
                <a:solidFill>
                  <a:srgbClr val="FFFFFF"/>
                </a:solidFill>
                <a:latin typeface="Book Antiqua"/>
                <a:cs typeface="Book Antiqua"/>
              </a:rPr>
              <a:t>Dive </a:t>
            </a:r>
            <a:r>
              <a:rPr sz="2050" spc="105" dirty="0">
                <a:solidFill>
                  <a:srgbClr val="FFFFFF"/>
                </a:solidFill>
                <a:latin typeface="Book Antiqua"/>
                <a:cs typeface="Book Antiqua"/>
              </a:rPr>
              <a:t>into </a:t>
            </a:r>
            <a:r>
              <a:rPr sz="2050" spc="200" dirty="0">
                <a:solidFill>
                  <a:srgbClr val="FFFFFF"/>
                </a:solidFill>
                <a:latin typeface="Book Antiqua"/>
                <a:cs typeface="Book Antiqua"/>
              </a:rPr>
              <a:t>the </a:t>
            </a:r>
            <a:r>
              <a:rPr sz="2050" spc="155" dirty="0">
                <a:solidFill>
                  <a:srgbClr val="FFFFFF"/>
                </a:solidFill>
                <a:latin typeface="Book Antiqua"/>
                <a:cs typeface="Book Antiqua"/>
              </a:rPr>
              <a:t>challenges </a:t>
            </a:r>
            <a:r>
              <a:rPr sz="2050" spc="85" dirty="0">
                <a:solidFill>
                  <a:srgbClr val="FFFFFF"/>
                </a:solidFill>
                <a:latin typeface="Book Antiqua"/>
                <a:cs typeface="Book Antiqua"/>
              </a:rPr>
              <a:t>of </a:t>
            </a:r>
            <a:r>
              <a:rPr sz="2100" i="1" spc="135" dirty="0">
                <a:solidFill>
                  <a:srgbClr val="FFFFFF"/>
                </a:solidFill>
                <a:latin typeface="Cambria"/>
                <a:cs typeface="Cambria"/>
              </a:rPr>
              <a:t>multilingual </a:t>
            </a:r>
            <a:r>
              <a:rPr sz="2100" i="1" spc="200" dirty="0">
                <a:solidFill>
                  <a:srgbClr val="FFFFFF"/>
                </a:solidFill>
                <a:latin typeface="Cambria"/>
                <a:cs typeface="Cambria"/>
              </a:rPr>
              <a:t>content </a:t>
            </a:r>
            <a:r>
              <a:rPr sz="2050" spc="165" dirty="0">
                <a:solidFill>
                  <a:srgbClr val="FFFFFF"/>
                </a:solidFill>
                <a:latin typeface="Book Antiqua"/>
                <a:cs typeface="Book Antiqua"/>
              </a:rPr>
              <a:t>and  </a:t>
            </a:r>
            <a:r>
              <a:rPr sz="2050" spc="105" dirty="0">
                <a:solidFill>
                  <a:srgbClr val="FFFFFF"/>
                </a:solidFill>
                <a:latin typeface="Book Antiqua"/>
                <a:cs typeface="Book Antiqua"/>
              </a:rPr>
              <a:t>explore </a:t>
            </a:r>
            <a:r>
              <a:rPr sz="2050" spc="80" dirty="0">
                <a:solidFill>
                  <a:srgbClr val="FFFFFF"/>
                </a:solidFill>
                <a:latin typeface="Book Antiqua"/>
                <a:cs typeface="Book Antiqua"/>
              </a:rPr>
              <a:t>innovative </a:t>
            </a:r>
            <a:r>
              <a:rPr sz="2050" b="1" spc="254" dirty="0">
                <a:solidFill>
                  <a:srgbClr val="FFFFFF"/>
                </a:solidFill>
                <a:latin typeface="Calibri"/>
                <a:cs typeface="Calibri"/>
              </a:rPr>
              <a:t>AI </a:t>
            </a:r>
            <a:r>
              <a:rPr sz="2050" b="1" spc="210" dirty="0">
                <a:solidFill>
                  <a:srgbClr val="FFFFFF"/>
                </a:solidFill>
                <a:latin typeface="Calibri"/>
                <a:cs typeface="Calibri"/>
              </a:rPr>
              <a:t>solutions</a:t>
            </a:r>
            <a:r>
              <a:rPr sz="2050" spc="210" dirty="0">
                <a:solidFill>
                  <a:srgbClr val="FFFFFF"/>
                </a:solidFill>
                <a:latin typeface="Book Antiqua"/>
                <a:cs typeface="Book Antiqua"/>
              </a:rPr>
              <a:t>. </a:t>
            </a:r>
            <a:r>
              <a:rPr sz="2050" spc="100" dirty="0">
                <a:solidFill>
                  <a:srgbClr val="FFFFFF"/>
                </a:solidFill>
                <a:latin typeface="Book Antiqua"/>
                <a:cs typeface="Book Antiqua"/>
              </a:rPr>
              <a:t>Learn </a:t>
            </a:r>
            <a:r>
              <a:rPr sz="2050" spc="135" dirty="0">
                <a:solidFill>
                  <a:srgbClr val="FFFFFF"/>
                </a:solidFill>
                <a:latin typeface="Book Antiqua"/>
                <a:cs typeface="Book Antiqua"/>
              </a:rPr>
              <a:t>how </a:t>
            </a:r>
            <a:r>
              <a:rPr sz="2050" spc="145" dirty="0">
                <a:solidFill>
                  <a:srgbClr val="FFFFFF"/>
                </a:solidFill>
                <a:latin typeface="Book Antiqua"/>
                <a:cs typeface="Book Antiqua"/>
              </a:rPr>
              <a:t>to </a:t>
            </a:r>
            <a:r>
              <a:rPr sz="2050" spc="160" dirty="0">
                <a:solidFill>
                  <a:srgbClr val="FFFFFF"/>
                </a:solidFill>
                <a:latin typeface="Book Antiqua"/>
                <a:cs typeface="Book Antiqua"/>
              </a:rPr>
              <a:t>overcome  </a:t>
            </a:r>
            <a:r>
              <a:rPr sz="2050" spc="175" dirty="0">
                <a:solidFill>
                  <a:srgbClr val="FFFFFF"/>
                </a:solidFill>
                <a:latin typeface="Book Antiqua"/>
                <a:cs typeface="Book Antiqua"/>
              </a:rPr>
              <a:t>language </a:t>
            </a:r>
            <a:r>
              <a:rPr sz="2050" spc="90" dirty="0">
                <a:solidFill>
                  <a:srgbClr val="FFFFFF"/>
                </a:solidFill>
                <a:latin typeface="Book Antiqua"/>
                <a:cs typeface="Book Antiqua"/>
              </a:rPr>
              <a:t>barriers </a:t>
            </a:r>
            <a:r>
              <a:rPr sz="2050" spc="165" dirty="0">
                <a:solidFill>
                  <a:srgbClr val="FFFFFF"/>
                </a:solidFill>
                <a:latin typeface="Book Antiqua"/>
                <a:cs typeface="Book Antiqua"/>
              </a:rPr>
              <a:t>and create </a:t>
            </a:r>
            <a:r>
              <a:rPr sz="2050" spc="160" dirty="0">
                <a:solidFill>
                  <a:srgbClr val="FFFFFF"/>
                </a:solidFill>
                <a:latin typeface="Book Antiqua"/>
                <a:cs typeface="Book Antiqua"/>
              </a:rPr>
              <a:t>engaging, </a:t>
            </a:r>
            <a:r>
              <a:rPr sz="2050" spc="90" dirty="0">
                <a:solidFill>
                  <a:srgbClr val="FFFFFF"/>
                </a:solidFill>
                <a:latin typeface="Book Antiqua"/>
                <a:cs typeface="Book Antiqua"/>
              </a:rPr>
              <a:t>localized </a:t>
            </a:r>
            <a:r>
              <a:rPr sz="2050" spc="185" dirty="0">
                <a:solidFill>
                  <a:srgbClr val="FFFFFF"/>
                </a:solidFill>
                <a:latin typeface="Book Antiqua"/>
                <a:cs typeface="Book Antiqua"/>
              </a:rPr>
              <a:t>content  </a:t>
            </a:r>
            <a:r>
              <a:rPr sz="2050" spc="55" dirty="0">
                <a:solidFill>
                  <a:srgbClr val="FFFFFF"/>
                </a:solidFill>
                <a:latin typeface="Book Antiqua"/>
                <a:cs typeface="Book Antiqua"/>
              </a:rPr>
              <a:t>for </a:t>
            </a:r>
            <a:r>
              <a:rPr sz="2050" spc="125" dirty="0">
                <a:solidFill>
                  <a:srgbClr val="FFFFFF"/>
                </a:solidFill>
                <a:latin typeface="Book Antiqua"/>
                <a:cs typeface="Book Antiqua"/>
              </a:rPr>
              <a:t>global</a:t>
            </a:r>
            <a:r>
              <a:rPr sz="2050" spc="-20" dirty="0">
                <a:solidFill>
                  <a:srgbClr val="FFFFFF"/>
                </a:solidFill>
                <a:latin typeface="Book Antiqua"/>
                <a:cs typeface="Book Antiqua"/>
              </a:rPr>
              <a:t> </a:t>
            </a:r>
            <a:r>
              <a:rPr sz="2050" spc="135" dirty="0">
                <a:solidFill>
                  <a:srgbClr val="FFFFFF"/>
                </a:solidFill>
                <a:latin typeface="Book Antiqua"/>
                <a:cs typeface="Book Antiqua"/>
              </a:rPr>
              <a:t>audiences.</a:t>
            </a:r>
            <a:endParaRPr sz="2050" dirty="0">
              <a:latin typeface="Book Antiqua"/>
              <a:cs typeface="Book Antiqua"/>
            </a:endParaRPr>
          </a:p>
        </p:txBody>
      </p:sp>
      <p:sp>
        <p:nvSpPr>
          <p:cNvPr id="7" name="object 7"/>
          <p:cNvSpPr/>
          <p:nvPr/>
        </p:nvSpPr>
        <p:spPr>
          <a:xfrm>
            <a:off x="1231386" y="2638234"/>
            <a:ext cx="6667499" cy="6096000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625465" cy="14814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>
              <a:lnSpc>
                <a:spcPts val="5730"/>
              </a:lnSpc>
              <a:spcBef>
                <a:spcPts val="100"/>
              </a:spcBef>
            </a:pPr>
            <a:r>
              <a:rPr sz="4800" spc="670" dirty="0">
                <a:solidFill>
                  <a:srgbClr val="FFAB40"/>
                </a:solidFill>
              </a:rPr>
              <a:t>Building</a:t>
            </a:r>
            <a:r>
              <a:rPr sz="4800" spc="300" dirty="0">
                <a:solidFill>
                  <a:srgbClr val="FFAB40"/>
                </a:solidFill>
              </a:rPr>
              <a:t> </a:t>
            </a:r>
            <a:r>
              <a:rPr sz="4800" spc="645" dirty="0">
                <a:solidFill>
                  <a:srgbClr val="FFAB40"/>
                </a:solidFill>
              </a:rPr>
              <a:t>the</a:t>
            </a:r>
            <a:endParaRPr sz="4800" dirty="0"/>
          </a:p>
          <a:p>
            <a:pPr marL="12700">
              <a:lnSpc>
                <a:spcPts val="5730"/>
              </a:lnSpc>
            </a:pPr>
            <a:r>
              <a:rPr sz="4800" spc="560" dirty="0">
                <a:solidFill>
                  <a:srgbClr val="FFAB40"/>
                </a:solidFill>
              </a:rPr>
              <a:t>Multilingual</a:t>
            </a:r>
            <a:r>
              <a:rPr sz="4800" spc="254" dirty="0">
                <a:solidFill>
                  <a:srgbClr val="FFAB40"/>
                </a:solidFill>
              </a:rPr>
              <a:t> </a:t>
            </a:r>
            <a:r>
              <a:rPr sz="4800" spc="755" dirty="0">
                <a:solidFill>
                  <a:srgbClr val="FFAB40"/>
                </a:solidFill>
              </a:rPr>
              <a:t>Blog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1954974" y="3240595"/>
            <a:ext cx="6289040" cy="2157730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99900"/>
              </a:lnSpc>
              <a:spcBef>
                <a:spcPts val="100"/>
              </a:spcBef>
            </a:pPr>
            <a:r>
              <a:rPr sz="2800" spc="225" dirty="0">
                <a:solidFill>
                  <a:srgbClr val="FFFFFF"/>
                </a:solidFill>
                <a:latin typeface="Calibri"/>
                <a:cs typeface="Calibri"/>
              </a:rPr>
              <a:t>Let's </a:t>
            </a:r>
            <a:r>
              <a:rPr sz="2800" spc="145" dirty="0">
                <a:solidFill>
                  <a:srgbClr val="FFFFFF"/>
                </a:solidFill>
                <a:latin typeface="Calibri"/>
                <a:cs typeface="Calibri"/>
              </a:rPr>
              <a:t>roll </a:t>
            </a:r>
            <a:r>
              <a:rPr sz="2800" spc="415" dirty="0">
                <a:solidFill>
                  <a:srgbClr val="FFFFFF"/>
                </a:solidFill>
                <a:latin typeface="Calibri"/>
                <a:cs typeface="Calibri"/>
              </a:rPr>
              <a:t>up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our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sleeves </a:t>
            </a:r>
            <a:r>
              <a:rPr sz="2800" spc="380" dirty="0">
                <a:solidFill>
                  <a:srgbClr val="FFFFFF"/>
                </a:solidFill>
                <a:latin typeface="Calibri"/>
                <a:cs typeface="Calibri"/>
              </a:rPr>
              <a:t>and </a:t>
            </a:r>
            <a:r>
              <a:rPr sz="2800" spc="360" dirty="0">
                <a:solidFill>
                  <a:srgbClr val="FFFFFF"/>
                </a:solidFill>
                <a:latin typeface="Calibri"/>
                <a:cs typeface="Calibri"/>
              </a:rPr>
              <a:t>get  </a:t>
            </a:r>
            <a:r>
              <a:rPr sz="2800" spc="285" dirty="0">
                <a:solidFill>
                  <a:srgbClr val="FFFFFF"/>
                </a:solidFill>
                <a:latin typeface="Calibri"/>
                <a:cs typeface="Calibri"/>
              </a:rPr>
              <a:t>hands-on!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Discover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the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steps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 </a:t>
            </a:r>
            <a:r>
              <a:rPr sz="2800" spc="245" dirty="0">
                <a:solidFill>
                  <a:srgbClr val="FFFFFF"/>
                </a:solidFill>
                <a:latin typeface="Calibri"/>
                <a:cs typeface="Calibri"/>
              </a:rPr>
              <a:t>create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10" dirty="0">
                <a:solidFill>
                  <a:srgbClr val="FFFFFF"/>
                </a:solidFill>
                <a:latin typeface="Calibri"/>
                <a:cs typeface="Calibri"/>
              </a:rPr>
              <a:t>a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dynamic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b="1" spc="365" dirty="0">
                <a:solidFill>
                  <a:srgbClr val="FFFFFF"/>
                </a:solidFill>
                <a:latin typeface="Calibri"/>
                <a:cs typeface="Calibri"/>
              </a:rPr>
              <a:t>AI-powered</a:t>
            </a:r>
            <a:r>
              <a:rPr sz="2800" b="1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50" dirty="0">
                <a:solidFill>
                  <a:srgbClr val="FFFFFF"/>
                </a:solidFill>
                <a:latin typeface="Calibri"/>
                <a:cs typeface="Calibri"/>
              </a:rPr>
              <a:t>blog  </a:t>
            </a: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that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can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30" dirty="0">
                <a:solidFill>
                  <a:srgbClr val="FFFFFF"/>
                </a:solidFill>
                <a:latin typeface="Calibri"/>
                <a:cs typeface="Calibri"/>
              </a:rPr>
              <a:t>speak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every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20" dirty="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95" dirty="0">
                <a:solidFill>
                  <a:srgbClr val="FFFFFF"/>
                </a:solidFill>
                <a:latin typeface="Calibri"/>
                <a:cs typeface="Calibri"/>
              </a:rPr>
              <a:t>Get  </a:t>
            </a:r>
            <a:r>
              <a:rPr sz="2800" spc="265" dirty="0">
                <a:solidFill>
                  <a:srgbClr val="FFFFFF"/>
                </a:solidFill>
                <a:latin typeface="Calibri"/>
                <a:cs typeface="Calibri"/>
              </a:rPr>
              <a:t>ready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10" dirty="0">
                <a:solidFill>
                  <a:srgbClr val="FFFFFF"/>
                </a:solidFill>
                <a:latin typeface="Calibri"/>
                <a:cs typeface="Calibri"/>
              </a:rPr>
              <a:t>unleash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the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power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80" dirty="0">
                <a:solidFill>
                  <a:srgbClr val="FFFFFF"/>
                </a:solidFill>
                <a:latin typeface="Calibri"/>
                <a:cs typeface="Calibri"/>
              </a:rPr>
              <a:t>of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10" dirty="0">
                <a:solidFill>
                  <a:srgbClr val="FFFFFF"/>
                </a:solidFill>
                <a:latin typeface="Calibri"/>
                <a:cs typeface="Calibri"/>
              </a:rPr>
              <a:t>AI!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476077" y="1156703"/>
            <a:ext cx="5886449" cy="7750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/>
          <p:nvPr/>
        </p:nvSpPr>
        <p:spPr>
          <a:xfrm>
            <a:off x="0" y="3"/>
            <a:ext cx="18288000" cy="1028697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1955914" y="1114361"/>
            <a:ext cx="5394325" cy="1481455"/>
          </a:xfrm>
          <a:prstGeom prst="rect">
            <a:avLst/>
          </a:prstGeom>
        </p:spPr>
        <p:txBody>
          <a:bodyPr vert="horz" wrap="square" lIns="0" tIns="43180" rIns="0" bIns="0" rtlCol="0">
            <a:spAutoFit/>
          </a:bodyPr>
          <a:lstStyle/>
          <a:p>
            <a:pPr marL="12700" marR="5080">
              <a:lnSpc>
                <a:spcPts val="5700"/>
              </a:lnSpc>
              <a:spcBef>
                <a:spcPts val="340"/>
              </a:spcBef>
            </a:pPr>
            <a:r>
              <a:rPr sz="4800" spc="844" dirty="0">
                <a:solidFill>
                  <a:srgbClr val="FFAB40"/>
                </a:solidFill>
              </a:rPr>
              <a:t>Engaging</a:t>
            </a:r>
            <a:r>
              <a:rPr sz="4800" spc="254" dirty="0">
                <a:solidFill>
                  <a:srgbClr val="FFAB40"/>
                </a:solidFill>
              </a:rPr>
              <a:t> </a:t>
            </a:r>
            <a:r>
              <a:rPr sz="4800" spc="535" dirty="0">
                <a:solidFill>
                  <a:srgbClr val="FFAB40"/>
                </a:solidFill>
              </a:rPr>
              <a:t>Global  </a:t>
            </a:r>
            <a:r>
              <a:rPr sz="4800" spc="700" dirty="0">
                <a:solidFill>
                  <a:srgbClr val="FFAB40"/>
                </a:solidFill>
              </a:rPr>
              <a:t>Audiences</a:t>
            </a:r>
            <a:endParaRPr sz="4800" dirty="0"/>
          </a:p>
        </p:txBody>
      </p:sp>
      <p:sp>
        <p:nvSpPr>
          <p:cNvPr id="4" name="object 4"/>
          <p:cNvSpPr txBox="1"/>
          <p:nvPr/>
        </p:nvSpPr>
        <p:spPr>
          <a:xfrm>
            <a:off x="1954974" y="3240595"/>
            <a:ext cx="5810250" cy="258635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>
              <a:lnSpc>
                <a:spcPct val="100000"/>
              </a:lnSpc>
              <a:spcBef>
                <a:spcPts val="100"/>
              </a:spcBef>
            </a:pPr>
            <a:r>
              <a:rPr sz="2800" spc="275" dirty="0">
                <a:solidFill>
                  <a:srgbClr val="FFFFFF"/>
                </a:solidFill>
                <a:latin typeface="Calibri"/>
                <a:cs typeface="Calibri"/>
              </a:rPr>
              <a:t>Explore </a:t>
            </a:r>
            <a:r>
              <a:rPr sz="2800" spc="245" dirty="0">
                <a:solidFill>
                  <a:srgbClr val="FFFFFF"/>
                </a:solidFill>
                <a:latin typeface="Calibri"/>
                <a:cs typeface="Calibri"/>
              </a:rPr>
              <a:t>strategies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800" spc="260" dirty="0">
                <a:solidFill>
                  <a:srgbClr val="FFFFFF"/>
                </a:solidFill>
                <a:latin typeface="Calibri"/>
                <a:cs typeface="Calibri"/>
              </a:rPr>
              <a:t>captivate  </a:t>
            </a:r>
            <a:r>
              <a:rPr sz="2800" b="1" spc="345" dirty="0">
                <a:solidFill>
                  <a:srgbClr val="FFFFFF"/>
                </a:solidFill>
                <a:latin typeface="Calibri"/>
                <a:cs typeface="Calibri"/>
              </a:rPr>
              <a:t>diverse </a:t>
            </a:r>
            <a:r>
              <a:rPr sz="2800" b="1" spc="395" dirty="0">
                <a:solidFill>
                  <a:srgbClr val="FFFFFF"/>
                </a:solidFill>
                <a:latin typeface="Calibri"/>
                <a:cs typeface="Calibri"/>
              </a:rPr>
              <a:t>audiences </a:t>
            </a:r>
            <a:r>
              <a:rPr sz="2800" spc="250" dirty="0">
                <a:solidFill>
                  <a:srgbClr val="FFFFFF"/>
                </a:solidFill>
                <a:latin typeface="Calibri"/>
                <a:cs typeface="Calibri"/>
              </a:rPr>
              <a:t>worldwide.  </a:t>
            </a:r>
            <a:r>
              <a:rPr sz="2800" spc="390" dirty="0">
                <a:solidFill>
                  <a:srgbClr val="FFFFFF"/>
                </a:solidFill>
                <a:latin typeface="Calibri"/>
                <a:cs typeface="Calibri"/>
              </a:rPr>
              <a:t>From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localization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cultural  </a:t>
            </a:r>
            <a:r>
              <a:rPr sz="2800" spc="295" dirty="0">
                <a:solidFill>
                  <a:srgbClr val="FFFFFF"/>
                </a:solidFill>
                <a:latin typeface="Calibri"/>
                <a:cs typeface="Calibri"/>
              </a:rPr>
              <a:t>nuances,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learn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70" dirty="0">
                <a:solidFill>
                  <a:srgbClr val="FFFFFF"/>
                </a:solidFill>
                <a:latin typeface="Calibri"/>
                <a:cs typeface="Calibri"/>
              </a:rPr>
              <a:t>how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10" dirty="0">
                <a:solidFill>
                  <a:srgbClr val="FFFFFF"/>
                </a:solidFill>
                <a:latin typeface="Calibri"/>
                <a:cs typeface="Calibri"/>
              </a:rPr>
              <a:t>to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85" dirty="0">
                <a:solidFill>
                  <a:srgbClr val="FFFFFF"/>
                </a:solidFill>
                <a:latin typeface="Calibri"/>
                <a:cs typeface="Calibri"/>
              </a:rPr>
              <a:t>tailor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54" dirty="0">
                <a:solidFill>
                  <a:srgbClr val="FFFFFF"/>
                </a:solidFill>
                <a:latin typeface="Calibri"/>
                <a:cs typeface="Calibri"/>
              </a:rPr>
              <a:t>your  </a:t>
            </a:r>
            <a:r>
              <a:rPr sz="2800" spc="300" dirty="0">
                <a:solidFill>
                  <a:srgbClr val="FFFFFF"/>
                </a:solidFill>
                <a:latin typeface="Calibri"/>
                <a:cs typeface="Calibri"/>
              </a:rPr>
              <a:t>content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160" dirty="0">
                <a:solidFill>
                  <a:srgbClr val="FFFFFF"/>
                </a:solidFill>
                <a:latin typeface="Calibri"/>
                <a:cs typeface="Calibri"/>
              </a:rPr>
              <a:t>for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465" dirty="0">
                <a:solidFill>
                  <a:srgbClr val="FFFFFF"/>
                </a:solidFill>
                <a:latin typeface="Calibri"/>
                <a:cs typeface="Calibri"/>
              </a:rPr>
              <a:t>maximum</a:t>
            </a:r>
            <a:r>
              <a:rPr sz="2800" spc="8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60" dirty="0">
                <a:solidFill>
                  <a:srgbClr val="FFFFFF"/>
                </a:solidFill>
                <a:latin typeface="Calibri"/>
                <a:cs typeface="Calibri"/>
              </a:rPr>
              <a:t>impact</a:t>
            </a:r>
            <a:r>
              <a:rPr sz="2800" spc="90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260" dirty="0">
                <a:solidFill>
                  <a:srgbClr val="FFFFFF"/>
                </a:solidFill>
                <a:latin typeface="Calibri"/>
                <a:cs typeface="Calibri"/>
              </a:rPr>
              <a:t>in  </a:t>
            </a:r>
            <a:r>
              <a:rPr sz="2800" spc="240" dirty="0">
                <a:solidFill>
                  <a:srgbClr val="FFFFFF"/>
                </a:solidFill>
                <a:latin typeface="Calibri"/>
                <a:cs typeface="Calibri"/>
              </a:rPr>
              <a:t>every</a:t>
            </a:r>
            <a:r>
              <a:rPr sz="2800" spc="95" dirty="0">
                <a:solidFill>
                  <a:srgbClr val="FFFFFF"/>
                </a:solidFill>
                <a:latin typeface="Calibri"/>
                <a:cs typeface="Calibri"/>
              </a:rPr>
              <a:t> </a:t>
            </a:r>
            <a:r>
              <a:rPr sz="2800" spc="320" dirty="0">
                <a:solidFill>
                  <a:srgbClr val="FFFFFF"/>
                </a:solidFill>
                <a:latin typeface="Calibri"/>
                <a:cs typeface="Calibri"/>
              </a:rPr>
              <a:t>language.</a:t>
            </a:r>
            <a:endParaRPr sz="2800" dirty="0">
              <a:latin typeface="Calibri"/>
              <a:cs typeface="Calibri"/>
            </a:endParaRPr>
          </a:p>
        </p:txBody>
      </p:sp>
      <p:sp>
        <p:nvSpPr>
          <p:cNvPr id="5" name="object 5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object 6"/>
          <p:cNvSpPr/>
          <p:nvPr/>
        </p:nvSpPr>
        <p:spPr>
          <a:xfrm>
            <a:off x="1954326" y="711326"/>
            <a:ext cx="5216525" cy="28575"/>
          </a:xfrm>
          <a:custGeom>
            <a:avLst/>
            <a:gdLst/>
            <a:ahLst/>
            <a:cxnLst/>
            <a:rect l="l" t="t" r="r" b="b"/>
            <a:pathLst>
              <a:path w="5216525" h="28575">
                <a:moveTo>
                  <a:pt x="0" y="28575"/>
                </a:moveTo>
                <a:lnTo>
                  <a:pt x="5216207" y="28575"/>
                </a:lnTo>
                <a:lnTo>
                  <a:pt x="5216207" y="0"/>
                </a:lnTo>
                <a:lnTo>
                  <a:pt x="0" y="0"/>
                </a:lnTo>
                <a:lnTo>
                  <a:pt x="0" y="28575"/>
                </a:lnTo>
                <a:close/>
              </a:path>
            </a:pathLst>
          </a:custGeom>
          <a:solidFill>
            <a:srgbClr val="FFAB4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7" name="object 7"/>
          <p:cNvSpPr/>
          <p:nvPr/>
        </p:nvSpPr>
        <p:spPr>
          <a:xfrm>
            <a:off x="10476077" y="1156703"/>
            <a:ext cx="5886449" cy="7750378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AB40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202</TotalTime>
  <Words>501</Words>
  <Application>Microsoft Office PowerPoint</Application>
  <PresentationFormat>Custom</PresentationFormat>
  <Paragraphs>78</Paragraphs>
  <Slides>11</Slides>
  <Notes>0</Notes>
  <HiddenSlides>6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Book Antiqua</vt:lpstr>
      <vt:lpstr>Calibri</vt:lpstr>
      <vt:lpstr>Cambria</vt:lpstr>
      <vt:lpstr>Courier New</vt:lpstr>
      <vt:lpstr>Office Theme</vt:lpstr>
      <vt:lpstr>LEARNED IN TRANSLATION  Building a Blog that Reads in Every Language and Bias!</vt:lpstr>
      <vt:lpstr>Learned in Translation</vt:lpstr>
      <vt:lpstr>Project Process Flow</vt:lpstr>
      <vt:lpstr>Understanding AI Language Translation Processing</vt:lpstr>
      <vt:lpstr>Understanding AI Image Generation</vt:lpstr>
      <vt:lpstr>Understanding AI Summary and Bias Score Processing</vt:lpstr>
      <vt:lpstr>Challenges and Solutions</vt:lpstr>
      <vt:lpstr>Building the Multilingual Blog</vt:lpstr>
      <vt:lpstr>Engaging Global  Audiences</vt:lpstr>
      <vt:lpstr>Embracing the Future  of Language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Lost in Translation:  Building an AI Blog that  Speaks Every Language!</dc:title>
  <dc:creator>Sean Patel</dc:creator>
  <cp:lastModifiedBy>Sean Patel</cp:lastModifiedBy>
  <cp:revision>36</cp:revision>
  <dcterms:created xsi:type="dcterms:W3CDTF">2024-05-16T22:30:26Z</dcterms:created>
  <dcterms:modified xsi:type="dcterms:W3CDTF">2024-05-22T20:27:23Z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2024-05-16T00:00:00Z</vt:filetime>
  </property>
  <property fmtid="{D5CDD505-2E9C-101B-9397-08002B2CF9AE}" pid="3" name="Creator">
    <vt:lpwstr>Chromium</vt:lpwstr>
  </property>
  <property fmtid="{D5CDD505-2E9C-101B-9397-08002B2CF9AE}" pid="4" name="LastSaved">
    <vt:filetime>2024-05-16T00:00:00Z</vt:filetime>
  </property>
</Properties>
</file>